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0" r:id="rId5"/>
    <p:sldId id="259" r:id="rId6"/>
    <p:sldId id="260" r:id="rId7"/>
    <p:sldId id="309" r:id="rId8"/>
    <p:sldId id="262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8" r:id="rId25"/>
    <p:sldId id="280" r:id="rId26"/>
    <p:sldId id="281" r:id="rId27"/>
    <p:sldId id="283" r:id="rId28"/>
    <p:sldId id="307" r:id="rId29"/>
    <p:sldId id="284" r:id="rId30"/>
    <p:sldId id="285" r:id="rId31"/>
    <p:sldId id="286" r:id="rId32"/>
    <p:sldId id="306" r:id="rId33"/>
    <p:sldId id="28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5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B050"/>
                </a:solidFill>
              </a:rPr>
              <a:t>Dr S Jaya Sandeep</a:t>
            </a:r>
            <a:endParaRPr lang="en-IN" sz="2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Disorders of esophagus</a:t>
            </a:r>
            <a:endParaRPr lang="en-IN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9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075176"/>
          </a:xfrm>
        </p:spPr>
        <p:txBody>
          <a:bodyPr>
            <a:no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ucosal </a:t>
            </a:r>
            <a:r>
              <a:rPr lang="en-US" sz="2400" dirty="0"/>
              <a:t>tear is caused at </a:t>
            </a:r>
            <a:r>
              <a:rPr lang="en-US" sz="2400" dirty="0" smtClean="0"/>
              <a:t>squamocolumnar</a:t>
            </a:r>
            <a:r>
              <a:rPr lang="en-US" sz="2400" dirty="0"/>
              <a:t> </a:t>
            </a:r>
            <a:r>
              <a:rPr lang="en-US" sz="2400" dirty="0" smtClean="0"/>
              <a:t>junction </a:t>
            </a:r>
            <a:r>
              <a:rPr lang="en-US" sz="2400" dirty="0"/>
              <a:t>(SCJ) by repeated vomiting or </a:t>
            </a:r>
            <a:r>
              <a:rPr lang="en-US" sz="2400" dirty="0" smtClean="0"/>
              <a:t>retching.</a:t>
            </a:r>
          </a:p>
          <a:p>
            <a:endParaRPr lang="en-US" sz="2400" dirty="0" smtClean="0"/>
          </a:p>
          <a:p>
            <a:r>
              <a:rPr lang="en-US" sz="2400" dirty="0"/>
              <a:t>Clinical features</a:t>
            </a:r>
            <a:r>
              <a:rPr lang="en-US" sz="2400" i="1" dirty="0"/>
              <a:t>: </a:t>
            </a:r>
            <a:r>
              <a:rPr lang="en-US" sz="2400" dirty="0"/>
              <a:t>Hematemesis after an episode of </a:t>
            </a:r>
            <a:r>
              <a:rPr lang="en-US" sz="2400" dirty="0" smtClean="0"/>
              <a:t>emesis </a:t>
            </a:r>
            <a:r>
              <a:rPr lang="en-IN" sz="2400" dirty="0" smtClean="0"/>
              <a:t>or </a:t>
            </a:r>
            <a:r>
              <a:rPr lang="en-IN" sz="2400" dirty="0"/>
              <a:t>retching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US" sz="2400" i="1" dirty="0" smtClean="0"/>
              <a:t> </a:t>
            </a:r>
            <a:r>
              <a:rPr lang="en-US" sz="2400" dirty="0"/>
              <a:t>Diagnosis: EGD will show the site and extent of tear. </a:t>
            </a:r>
            <a:r>
              <a:rPr lang="en-US" sz="2400" dirty="0" smtClean="0"/>
              <a:t>Barium </a:t>
            </a:r>
            <a:r>
              <a:rPr lang="en-IN" sz="2400" dirty="0" smtClean="0"/>
              <a:t>swallow </a:t>
            </a:r>
            <a:r>
              <a:rPr lang="en-IN" sz="2400" dirty="0"/>
              <a:t>is not indicated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US" sz="2400" dirty="0" smtClean="0"/>
              <a:t>Treatment</a:t>
            </a:r>
            <a:r>
              <a:rPr lang="en-US" sz="2400" i="1" dirty="0"/>
              <a:t>: </a:t>
            </a:r>
            <a:r>
              <a:rPr lang="en-US" sz="2400" dirty="0"/>
              <a:t>This self-limiting condition usually </a:t>
            </a:r>
            <a:r>
              <a:rPr lang="en-US" sz="2400" dirty="0" smtClean="0"/>
              <a:t>responds to </a:t>
            </a:r>
            <a:r>
              <a:rPr lang="en-US" sz="2400" dirty="0"/>
              <a:t>conservative measures. Angiographic embolization </a:t>
            </a:r>
            <a:r>
              <a:rPr lang="en-US" sz="2400" dirty="0" smtClean="0"/>
              <a:t>or vasopressin </a:t>
            </a:r>
            <a:r>
              <a:rPr lang="en-US" sz="2400" dirty="0"/>
              <a:t>may be used in refractory cases.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975360"/>
            <a:ext cx="47244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MALLORY WEISS SYNDROME</a:t>
            </a:r>
          </a:p>
        </p:txBody>
      </p:sp>
    </p:spTree>
    <p:extLst>
      <p:ext uri="{BB962C8B-B14F-4D97-AF65-F5344CB8AC3E}">
        <p14:creationId xmlns:p14="http://schemas.microsoft.com/office/powerpoint/2010/main" val="11396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89154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Gastroesophageal </a:t>
            </a:r>
            <a:r>
              <a:rPr lang="en-US" sz="2400" dirty="0"/>
              <a:t>reflux disease refers to damage of </a:t>
            </a:r>
            <a:r>
              <a:rPr lang="en-US" sz="2400" dirty="0" smtClean="0"/>
              <a:t>esophageal mucosa </a:t>
            </a:r>
            <a:r>
              <a:rPr lang="en-US" sz="2400" dirty="0"/>
              <a:t>due to abnormal reflux of gastric content</a:t>
            </a:r>
            <a:r>
              <a:rPr lang="en-US" sz="2400" dirty="0" smtClean="0"/>
              <a:t>.</a:t>
            </a:r>
          </a:p>
          <a:p>
            <a:endParaRPr lang="en-IN" sz="2400" b="1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Etiology</a:t>
            </a:r>
            <a:endParaRPr lang="en-IN" sz="2400" b="1" dirty="0">
              <a:solidFill>
                <a:srgbClr val="FFFF00"/>
              </a:solidFill>
            </a:endParaRPr>
          </a:p>
          <a:p>
            <a:r>
              <a:rPr lang="en-IN" sz="2400" dirty="0"/>
              <a:t>Inappropriate function of LES permits reflux of gastric </a:t>
            </a:r>
            <a:r>
              <a:rPr lang="en-IN" sz="2400" dirty="0" smtClean="0"/>
              <a:t>contents </a:t>
            </a:r>
            <a:r>
              <a:rPr lang="en-US" sz="2400" dirty="0" smtClean="0"/>
              <a:t>into </a:t>
            </a:r>
            <a:r>
              <a:rPr lang="en-US" sz="2400" dirty="0"/>
              <a:t>esophagus</a:t>
            </a:r>
            <a:r>
              <a:rPr lang="en-US" sz="2400" dirty="0" smtClean="0"/>
              <a:t>.</a:t>
            </a:r>
            <a:endParaRPr lang="en-IN" sz="2400" dirty="0"/>
          </a:p>
          <a:p>
            <a:r>
              <a:rPr lang="en-US" sz="2400" dirty="0" smtClean="0"/>
              <a:t>High </a:t>
            </a:r>
            <a:r>
              <a:rPr lang="en-US" sz="2400" dirty="0"/>
              <a:t>levels of progesterone in pregnancy</a:t>
            </a:r>
          </a:p>
          <a:p>
            <a:r>
              <a:rPr lang="en-IN" sz="2400" dirty="0" smtClean="0"/>
              <a:t>Sliding </a:t>
            </a:r>
            <a:r>
              <a:rPr lang="en-IN" sz="2400" dirty="0"/>
              <a:t>hiatus hernia</a:t>
            </a:r>
          </a:p>
          <a:p>
            <a:r>
              <a:rPr lang="en-US" sz="2400" dirty="0" smtClean="0"/>
              <a:t>Fatty </a:t>
            </a:r>
            <a:r>
              <a:rPr lang="en-US" sz="2400" dirty="0"/>
              <a:t>foods, chocolate and peppermints</a:t>
            </a:r>
          </a:p>
          <a:p>
            <a:r>
              <a:rPr lang="en-IN" sz="2400" dirty="0" smtClean="0"/>
              <a:t>Tobacco </a:t>
            </a:r>
            <a:r>
              <a:rPr lang="en-IN" sz="2400" dirty="0"/>
              <a:t>smoking and alcohol</a:t>
            </a:r>
          </a:p>
          <a:p>
            <a:r>
              <a:rPr lang="en-US" sz="2400" dirty="0" smtClean="0"/>
              <a:t>Drugs</a:t>
            </a:r>
            <a:r>
              <a:rPr lang="en-US" sz="2400" dirty="0"/>
              <a:t>, which relax the smooth muscle: </a:t>
            </a:r>
            <a:r>
              <a:rPr lang="en-US" sz="2400" dirty="0" smtClean="0"/>
              <a:t>Anticholinergic, </a:t>
            </a:r>
            <a:r>
              <a:rPr lang="en-IN" sz="2400" dirty="0" smtClean="0"/>
              <a:t>beta-adrenergic </a:t>
            </a:r>
            <a:r>
              <a:rPr lang="en-IN" sz="2400" dirty="0"/>
              <a:t>drugs and calcium channel blockers.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inflammatory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2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Clinical  </a:t>
            </a:r>
            <a:r>
              <a:rPr lang="en-US" sz="2400" b="1" dirty="0" smtClean="0">
                <a:solidFill>
                  <a:srgbClr val="FFFF00"/>
                </a:solidFill>
              </a:rPr>
              <a:t>features</a:t>
            </a:r>
          </a:p>
          <a:p>
            <a:endParaRPr lang="en-US" sz="2400" dirty="0" smtClean="0"/>
          </a:p>
          <a:p>
            <a:r>
              <a:rPr lang="en-US" sz="2400" dirty="0" smtClean="0"/>
              <a:t>Typical :  heartburn, dysphagia, angina like chest pain</a:t>
            </a:r>
          </a:p>
          <a:p>
            <a:r>
              <a:rPr lang="en-US" sz="2400" dirty="0" smtClean="0"/>
              <a:t>Atypical :  </a:t>
            </a:r>
            <a:r>
              <a:rPr lang="en-IN" sz="2400" dirty="0" smtClean="0"/>
              <a:t>non-productive </a:t>
            </a:r>
            <a:r>
              <a:rPr lang="en-IN" sz="2400" dirty="0"/>
              <a:t>cough, </a:t>
            </a:r>
            <a:r>
              <a:rPr lang="en-IN" sz="2400" dirty="0" smtClean="0"/>
              <a:t>hoarseness </a:t>
            </a:r>
            <a:r>
              <a:rPr lang="en-US" sz="2400" dirty="0" smtClean="0"/>
              <a:t>of </a:t>
            </a:r>
            <a:r>
              <a:rPr lang="en-US" sz="2400" dirty="0"/>
              <a:t>voice and asthma-like symptoms and dental </a:t>
            </a:r>
            <a:r>
              <a:rPr lang="en-US" sz="2400" dirty="0" smtClean="0"/>
              <a:t>erosions.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sz="2400" dirty="0" smtClean="0"/>
          </a:p>
          <a:p>
            <a:r>
              <a:rPr lang="en-US" sz="2400" dirty="0" smtClean="0"/>
              <a:t>Upper GI endoscopy</a:t>
            </a:r>
          </a:p>
          <a:p>
            <a:r>
              <a:rPr lang="en-US" sz="2400" dirty="0" smtClean="0"/>
              <a:t>Ambulatory pH monitoring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8404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49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aims of the treatment include decreasing </a:t>
            </a:r>
            <a:r>
              <a:rPr lang="en-US" sz="2400" dirty="0" smtClean="0"/>
              <a:t>reflux, improving </a:t>
            </a:r>
            <a:r>
              <a:rPr lang="en-US" sz="2400" dirty="0"/>
              <a:t>esophageal clearance and protecting </a:t>
            </a:r>
            <a:r>
              <a:rPr lang="en-US" sz="2400" dirty="0" smtClean="0"/>
              <a:t>esophageal </a:t>
            </a:r>
            <a:r>
              <a:rPr lang="en-IN" sz="2400" dirty="0" smtClean="0"/>
              <a:t>mucosa.</a:t>
            </a:r>
          </a:p>
          <a:p>
            <a:endParaRPr lang="en-US" sz="2400" dirty="0"/>
          </a:p>
          <a:p>
            <a:r>
              <a:rPr lang="en-US" sz="2400" dirty="0" smtClean="0"/>
              <a:t>Life style modification</a:t>
            </a:r>
          </a:p>
          <a:p>
            <a:endParaRPr lang="en-US" sz="2400" dirty="0" smtClean="0"/>
          </a:p>
          <a:p>
            <a:r>
              <a:rPr lang="en-US" sz="2400" dirty="0" smtClean="0"/>
              <a:t>Medication : </a:t>
            </a:r>
            <a:r>
              <a:rPr lang="en-IN" sz="2400" dirty="0" smtClean="0"/>
              <a:t>Antacids., H2 </a:t>
            </a:r>
            <a:r>
              <a:rPr lang="en-IN" sz="2400" dirty="0"/>
              <a:t>receptor </a:t>
            </a:r>
            <a:r>
              <a:rPr lang="en-IN" sz="2400" dirty="0" smtClean="0"/>
              <a:t>antagonists, proton pump inhibitors, Prokinetic drugs.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dirty="0" smtClean="0"/>
              <a:t>Antireflux </a:t>
            </a:r>
            <a:r>
              <a:rPr lang="en-US" sz="2400" dirty="0"/>
              <a:t>surgery: In Nissen’s fundoplication, fundus </a:t>
            </a:r>
            <a:r>
              <a:rPr lang="en-US" sz="2400" dirty="0" smtClean="0"/>
              <a:t>of stomach </a:t>
            </a:r>
            <a:r>
              <a:rPr lang="en-US" sz="2400" dirty="0"/>
              <a:t>is wrapped around LES.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158902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3799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Early diagnosis is essential, as mediastinitis can rapidly </a:t>
            </a:r>
            <a:r>
              <a:rPr lang="en-US" sz="2400" dirty="0" smtClean="0"/>
              <a:t>prove fatal</a:t>
            </a:r>
            <a:r>
              <a:rPr lang="en-US" sz="2400" dirty="0"/>
              <a:t>. Perforation of thoracic esophagus is more serious </a:t>
            </a:r>
            <a:r>
              <a:rPr lang="en-US" sz="2400" dirty="0" smtClean="0"/>
              <a:t>than </a:t>
            </a:r>
            <a:r>
              <a:rPr lang="en-IN" sz="2400" dirty="0" smtClean="0"/>
              <a:t>cervical esophagus.</a:t>
            </a:r>
          </a:p>
          <a:p>
            <a:endParaRPr lang="en-US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Etiology</a:t>
            </a:r>
          </a:p>
          <a:p>
            <a:endParaRPr lang="en-US" sz="2400" b="1" dirty="0"/>
          </a:p>
          <a:p>
            <a:r>
              <a:rPr lang="en-US" sz="2400" dirty="0" smtClean="0"/>
              <a:t>Instrumentation</a:t>
            </a:r>
          </a:p>
          <a:p>
            <a:r>
              <a:rPr lang="en-US" sz="2400" dirty="0"/>
              <a:t>Spontaneous rupture: This occurs due to vomiting </a:t>
            </a:r>
            <a:r>
              <a:rPr lang="en-US" sz="2400" dirty="0" smtClean="0"/>
              <a:t>and </a:t>
            </a:r>
            <a:r>
              <a:rPr lang="en-US" sz="2400" dirty="0"/>
              <a:t>usually involves lower third esophagus. In </a:t>
            </a:r>
            <a:r>
              <a:rPr lang="en-US" sz="2400" dirty="0" smtClean="0"/>
              <a:t>Boerhaave’s</a:t>
            </a:r>
            <a:r>
              <a:rPr lang="en-US" sz="2400" dirty="0"/>
              <a:t> </a:t>
            </a:r>
            <a:r>
              <a:rPr lang="en-US" sz="2400" dirty="0" smtClean="0"/>
              <a:t>syndrome</a:t>
            </a:r>
            <a:r>
              <a:rPr lang="en-US" sz="2400" i="1" dirty="0"/>
              <a:t>, </a:t>
            </a:r>
            <a:r>
              <a:rPr lang="en-US" sz="2400" dirty="0"/>
              <a:t>there </a:t>
            </a:r>
            <a:r>
              <a:rPr lang="en-US" sz="2400" dirty="0" smtClean="0"/>
              <a:t>occurs postemetic </a:t>
            </a:r>
            <a:r>
              <a:rPr lang="en-US" sz="2400" dirty="0"/>
              <a:t>rupture of all the </a:t>
            </a:r>
            <a:r>
              <a:rPr lang="en-US" sz="2400" dirty="0" smtClean="0"/>
              <a:t>layers </a:t>
            </a:r>
            <a:r>
              <a:rPr lang="en-IN" sz="2400" dirty="0" smtClean="0"/>
              <a:t>of </a:t>
            </a:r>
            <a:r>
              <a:rPr lang="en-IN" sz="2400" dirty="0"/>
              <a:t>esophagus.</a:t>
            </a:r>
          </a:p>
          <a:p>
            <a:r>
              <a:rPr lang="en-IN" sz="2400" dirty="0" smtClean="0"/>
              <a:t>Pathological</a:t>
            </a:r>
            <a:r>
              <a:rPr lang="en-IN" sz="2400" dirty="0"/>
              <a:t>: Malignancy.</a:t>
            </a:r>
          </a:p>
          <a:p>
            <a:r>
              <a:rPr lang="en-IN" sz="2400" dirty="0" smtClean="0"/>
              <a:t>Penetrating </a:t>
            </a:r>
            <a:r>
              <a:rPr lang="en-IN" sz="2400" dirty="0"/>
              <a:t>injuries</a:t>
            </a:r>
            <a:r>
              <a:rPr lang="en-IN" sz="2400" i="1" dirty="0"/>
              <a:t>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Perforation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0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Features of cervical oesophageal rupture</a:t>
            </a:r>
          </a:p>
          <a:p>
            <a:r>
              <a:rPr lang="en-US" sz="2400" dirty="0"/>
              <a:t>pain, fever, difficulty to swallow and local tenderness, along with signs of surgical emphysema in the neck.</a:t>
            </a:r>
          </a:p>
          <a:p>
            <a:endParaRPr lang="en-US" sz="2400" dirty="0"/>
          </a:p>
          <a:p>
            <a:r>
              <a:rPr lang="en-US" sz="2400" dirty="0"/>
              <a:t>Features of thoracic oesophageal rupture</a:t>
            </a:r>
          </a:p>
          <a:p>
            <a:r>
              <a:rPr lang="en-US" sz="2400" dirty="0"/>
              <a:t>pain, referred to the interscapular region, fever, signs of shock, surgical emphysema in the neck, crunching sound over the heart (Hamman’s sign</a:t>
            </a:r>
            <a:r>
              <a:rPr lang="en-US" sz="2400" i="1" dirty="0"/>
              <a:t>, </a:t>
            </a:r>
            <a:r>
              <a:rPr lang="en-US" sz="2400" dirty="0"/>
              <a:t>because</a:t>
            </a:r>
            <a:r>
              <a:rPr lang="en-US" sz="2400" i="1" dirty="0"/>
              <a:t> </a:t>
            </a:r>
            <a:r>
              <a:rPr lang="en-US" sz="2400" dirty="0"/>
              <a:t>of air in the mediastinum) and pneumothorax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7009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IN" sz="2600" b="1" dirty="0" smtClean="0">
                <a:solidFill>
                  <a:srgbClr val="FFFF00"/>
                </a:solidFill>
              </a:rPr>
              <a:t>Diagnosis</a:t>
            </a:r>
          </a:p>
          <a:p>
            <a:endParaRPr lang="en-IN" sz="2400" b="1" dirty="0"/>
          </a:p>
          <a:p>
            <a:r>
              <a:rPr lang="en-US" sz="2400" dirty="0" smtClean="0"/>
              <a:t>X-rays </a:t>
            </a:r>
            <a:r>
              <a:rPr lang="en-US" sz="2400" dirty="0"/>
              <a:t>of the chest and neck findings</a:t>
            </a:r>
          </a:p>
          <a:p>
            <a:r>
              <a:rPr lang="en-US" sz="2400" dirty="0"/>
              <a:t>Widening of the mediastinum and retrovisceral space</a:t>
            </a:r>
          </a:p>
          <a:p>
            <a:r>
              <a:rPr lang="en-US" sz="2400" dirty="0"/>
              <a:t>Surgical emphysema, pneumothorax, or gas under </a:t>
            </a:r>
            <a:r>
              <a:rPr lang="en-US" sz="2400" dirty="0" smtClean="0"/>
              <a:t>the </a:t>
            </a:r>
            <a:r>
              <a:rPr lang="en-IN" sz="2400" dirty="0" smtClean="0"/>
              <a:t>diaphragm</a:t>
            </a:r>
            <a:endParaRPr lang="en-IN" sz="2400" dirty="0"/>
          </a:p>
          <a:p>
            <a:r>
              <a:rPr lang="en-IN" sz="2400" dirty="0"/>
              <a:t>Pleural </a:t>
            </a:r>
            <a:r>
              <a:rPr lang="en-IN" sz="2400" dirty="0" smtClean="0"/>
              <a:t>effusion</a:t>
            </a:r>
          </a:p>
          <a:p>
            <a:endParaRPr lang="en-US" sz="2400" dirty="0"/>
          </a:p>
          <a:p>
            <a:r>
              <a:rPr lang="en-IN" sz="26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IN" sz="2400" b="1" dirty="0"/>
          </a:p>
          <a:p>
            <a:r>
              <a:rPr lang="en-IN" sz="2400" dirty="0" smtClean="0"/>
              <a:t>Nil </a:t>
            </a:r>
            <a:r>
              <a:rPr lang="en-IN" sz="2400" dirty="0"/>
              <a:t>by mouth</a:t>
            </a:r>
          </a:p>
          <a:p>
            <a:r>
              <a:rPr lang="en-IN" sz="2400" dirty="0"/>
              <a:t>Intravenous fluids for nutrition</a:t>
            </a:r>
          </a:p>
          <a:p>
            <a:r>
              <a:rPr lang="en-IN" sz="2400" dirty="0"/>
              <a:t>Antibiotics: To combat infection</a:t>
            </a:r>
          </a:p>
          <a:p>
            <a:r>
              <a:rPr lang="en-IN" sz="2400" dirty="0"/>
              <a:t>Management of shock</a:t>
            </a:r>
          </a:p>
        </p:txBody>
      </p:sp>
    </p:spTree>
    <p:extLst>
      <p:ext uri="{BB962C8B-B14F-4D97-AF65-F5344CB8AC3E}">
        <p14:creationId xmlns:p14="http://schemas.microsoft.com/office/powerpoint/2010/main" val="365866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Perforations of cervical </a:t>
            </a:r>
            <a:r>
              <a:rPr lang="en-US" sz="2400" dirty="0" smtClean="0"/>
              <a:t>esophagus</a:t>
            </a:r>
            <a:endParaRPr lang="en-US" sz="2400" dirty="0"/>
          </a:p>
          <a:p>
            <a:r>
              <a:rPr lang="en-US" sz="2400" dirty="0" smtClean="0"/>
              <a:t>Early </a:t>
            </a:r>
            <a:r>
              <a:rPr lang="en-US" sz="2400" dirty="0"/>
              <a:t>cases may </a:t>
            </a:r>
            <a:r>
              <a:rPr lang="en-US" sz="2400" dirty="0" smtClean="0"/>
              <a:t>be managed </a:t>
            </a:r>
            <a:r>
              <a:rPr lang="en-US" sz="2400" dirty="0"/>
              <a:t>conservatively. Drainage is required in cases </a:t>
            </a:r>
            <a:r>
              <a:rPr lang="en-US" sz="2400" dirty="0" smtClean="0"/>
              <a:t>of </a:t>
            </a:r>
            <a:r>
              <a:rPr lang="en-IN" sz="2400" dirty="0" smtClean="0"/>
              <a:t>suppuration</a:t>
            </a:r>
            <a:r>
              <a:rPr lang="en-IN" sz="2400" dirty="0"/>
              <a:t>. Retrovisceral space and upper </a:t>
            </a:r>
            <a:r>
              <a:rPr lang="en-IN" sz="2400" dirty="0" smtClean="0"/>
              <a:t>mediastinum are </a:t>
            </a:r>
            <a:r>
              <a:rPr lang="en-IN" sz="2400" dirty="0"/>
              <a:t>drained.</a:t>
            </a:r>
          </a:p>
          <a:p>
            <a:r>
              <a:rPr lang="en-US" sz="2400" dirty="0" smtClean="0"/>
              <a:t></a:t>
            </a:r>
            <a:endParaRPr lang="en-US" sz="2400" i="1" dirty="0" smtClean="0"/>
          </a:p>
          <a:p>
            <a:r>
              <a:rPr lang="en-US" sz="2400" dirty="0" smtClean="0"/>
              <a:t>Rupture </a:t>
            </a:r>
            <a:r>
              <a:rPr lang="en-US" sz="2400" dirty="0"/>
              <a:t>of thoracic </a:t>
            </a:r>
            <a:r>
              <a:rPr lang="en-US" sz="2400" dirty="0" smtClean="0"/>
              <a:t>esophagus</a:t>
            </a:r>
            <a:endParaRPr lang="en-US" sz="2400" dirty="0"/>
          </a:p>
          <a:p>
            <a:r>
              <a:rPr lang="en-US" sz="2400" dirty="0" smtClean="0"/>
              <a:t>Perforation </a:t>
            </a:r>
            <a:r>
              <a:rPr lang="en-US" sz="2400" dirty="0"/>
              <a:t>is </a:t>
            </a:r>
            <a:r>
              <a:rPr lang="en-US" sz="2400" dirty="0" smtClean="0"/>
              <a:t>surgically repaired </a:t>
            </a:r>
            <a:r>
              <a:rPr lang="en-US" sz="2400" dirty="0"/>
              <a:t>and pleural cavity drained within 6 hours. Repair </a:t>
            </a:r>
            <a:r>
              <a:rPr lang="en-US" sz="2400" dirty="0" smtClean="0"/>
              <a:t>is not </a:t>
            </a:r>
            <a:r>
              <a:rPr lang="en-US" sz="2400" dirty="0"/>
              <a:t>possible after 6 hours but infected area needs drainage.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6452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3810000" cy="4075176"/>
          </a:xfrm>
        </p:spPr>
        <p:txBody>
          <a:bodyPr>
            <a:normAutofit/>
          </a:bodyPr>
          <a:lstStyle/>
          <a:p>
            <a:r>
              <a:rPr lang="en-US" sz="2400" dirty="0"/>
              <a:t>This pharyngeal pouch is a pulsion </a:t>
            </a:r>
            <a:r>
              <a:rPr lang="en-US" sz="2400" dirty="0" smtClean="0"/>
              <a:t>hypopharyngeal</a:t>
            </a:r>
            <a:r>
              <a:rPr lang="en-US" sz="2400" dirty="0"/>
              <a:t> </a:t>
            </a:r>
            <a:r>
              <a:rPr lang="en-US" sz="2400" dirty="0" smtClean="0"/>
              <a:t>diverticulum </a:t>
            </a:r>
            <a:r>
              <a:rPr lang="en-US" sz="2400" dirty="0"/>
              <a:t>where hypopharyngeal mucosa </a:t>
            </a:r>
            <a:r>
              <a:rPr lang="en-US" sz="2400" dirty="0" smtClean="0"/>
              <a:t>herniates through </a:t>
            </a:r>
            <a:r>
              <a:rPr lang="en-US" sz="2400" dirty="0"/>
              <a:t>the Killian’s dehiscence, which is a weak area </a:t>
            </a:r>
            <a:r>
              <a:rPr lang="en-US" sz="2400" dirty="0" smtClean="0"/>
              <a:t>between the </a:t>
            </a:r>
            <a:r>
              <a:rPr lang="en-US" sz="2400" dirty="0"/>
              <a:t>thyropharyngeal and cricopharyngeal parts of the </a:t>
            </a:r>
            <a:r>
              <a:rPr lang="en-US" sz="2400" dirty="0" smtClean="0"/>
              <a:t>inferior </a:t>
            </a:r>
            <a:r>
              <a:rPr lang="en-IN" sz="2400" dirty="0" smtClean="0"/>
              <a:t>constrictor </a:t>
            </a:r>
            <a:r>
              <a:rPr lang="en-IN" sz="2400" dirty="0"/>
              <a:t>muscle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975360"/>
            <a:ext cx="4529570" cy="70104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Zenker’s Diverticulum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95" y="2133600"/>
            <a:ext cx="47815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0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495800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Etiology</a:t>
            </a:r>
          </a:p>
          <a:p>
            <a:r>
              <a:rPr lang="en-IN" sz="2400" dirty="0" smtClean="0"/>
              <a:t>Spasm </a:t>
            </a:r>
            <a:r>
              <a:rPr lang="en-IN" sz="2400" dirty="0"/>
              <a:t>of cricopharyngeal </a:t>
            </a:r>
            <a:r>
              <a:rPr lang="en-IN" sz="2400" dirty="0" smtClean="0"/>
              <a:t>sphincter </a:t>
            </a:r>
            <a:r>
              <a:rPr lang="en-US" sz="2400" dirty="0" smtClean="0"/>
              <a:t>or </a:t>
            </a:r>
            <a:r>
              <a:rPr lang="en-US" sz="2400" dirty="0"/>
              <a:t>its incoordinated contractions during the act of </a:t>
            </a:r>
            <a:r>
              <a:rPr lang="en-US" sz="2400" dirty="0" smtClean="0"/>
              <a:t>deglutition is </a:t>
            </a:r>
            <a:r>
              <a:rPr lang="en-US" sz="2400" dirty="0"/>
              <a:t>considered to be an important predisposing </a:t>
            </a:r>
            <a:r>
              <a:rPr lang="en-US" sz="2400" dirty="0" smtClean="0"/>
              <a:t>factor.</a:t>
            </a:r>
          </a:p>
          <a:p>
            <a:endParaRPr lang="en-US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Pathology</a:t>
            </a:r>
          </a:p>
          <a:p>
            <a:r>
              <a:rPr lang="en-US" sz="2400" dirty="0"/>
              <a:t>Herniation of pharyngeal mucosa, which extends behind the</a:t>
            </a:r>
          </a:p>
          <a:p>
            <a:r>
              <a:rPr lang="en-US" sz="2400" dirty="0"/>
              <a:t>esophagus, begins in the midline and later on pouch </a:t>
            </a:r>
            <a:r>
              <a:rPr lang="en-US" sz="2400" dirty="0" smtClean="0"/>
              <a:t>extends </a:t>
            </a:r>
            <a:r>
              <a:rPr lang="en-US" sz="2400" dirty="0"/>
              <a:t>to lie on the left. Mouth of the sac becomes wider than </a:t>
            </a:r>
            <a:r>
              <a:rPr lang="en-US" sz="2400" dirty="0" smtClean="0"/>
              <a:t>the opening </a:t>
            </a:r>
            <a:r>
              <a:rPr lang="en-US" sz="2400" dirty="0"/>
              <a:t>of esophagus. Food usually enters into the sac.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5204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07517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Congenital</a:t>
            </a:r>
          </a:p>
          <a:p>
            <a:r>
              <a:rPr lang="en-US" sz="2400" dirty="0" smtClean="0"/>
              <a:t>Infectious</a:t>
            </a:r>
          </a:p>
          <a:p>
            <a:r>
              <a:rPr lang="en-US" sz="2400" dirty="0" smtClean="0"/>
              <a:t>Traumatic</a:t>
            </a:r>
          </a:p>
          <a:p>
            <a:r>
              <a:rPr lang="en-US" sz="2400" dirty="0" smtClean="0"/>
              <a:t>Inflammatory</a:t>
            </a:r>
          </a:p>
          <a:p>
            <a:r>
              <a:rPr lang="en-US" sz="2400" dirty="0" smtClean="0"/>
              <a:t>Perforation</a:t>
            </a:r>
          </a:p>
          <a:p>
            <a:r>
              <a:rPr lang="en-US" sz="2400" dirty="0" smtClean="0"/>
              <a:t>Diverticula</a:t>
            </a:r>
          </a:p>
          <a:p>
            <a:r>
              <a:rPr lang="en-US" sz="2400" dirty="0" smtClean="0"/>
              <a:t>Narrowing</a:t>
            </a:r>
          </a:p>
          <a:p>
            <a:r>
              <a:rPr lang="en-US" sz="2400" dirty="0" smtClean="0"/>
              <a:t>Motility disorders</a:t>
            </a:r>
          </a:p>
          <a:p>
            <a:r>
              <a:rPr lang="en-US" sz="2400" dirty="0" smtClean="0"/>
              <a:t>Neoplasms</a:t>
            </a:r>
          </a:p>
          <a:p>
            <a:r>
              <a:rPr lang="en-US" sz="2400" dirty="0" smtClean="0"/>
              <a:t>Miscellaneous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8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Clinical features</a:t>
            </a:r>
          </a:p>
          <a:p>
            <a:endParaRPr lang="en-US" sz="2400" dirty="0"/>
          </a:p>
          <a:p>
            <a:r>
              <a:rPr lang="en-US" sz="2400" dirty="0" smtClean="0"/>
              <a:t>Most </a:t>
            </a:r>
            <a:r>
              <a:rPr lang="en-US" sz="2400" dirty="0"/>
              <a:t>common symptoms are halitosis, </a:t>
            </a:r>
            <a:r>
              <a:rPr lang="en-US" sz="2400" dirty="0" smtClean="0"/>
              <a:t>dysphagia</a:t>
            </a:r>
            <a:endParaRPr lang="en-US" sz="2400" dirty="0"/>
          </a:p>
          <a:p>
            <a:r>
              <a:rPr lang="en-US" sz="2400" dirty="0" smtClean="0"/>
              <a:t>(difficulty </a:t>
            </a:r>
            <a:r>
              <a:rPr lang="en-US" sz="2400" dirty="0"/>
              <a:t>initiating </a:t>
            </a:r>
            <a:r>
              <a:rPr lang="en-US" sz="2400" dirty="0" smtClean="0"/>
              <a:t>swallowing or may </a:t>
            </a:r>
            <a:r>
              <a:rPr lang="en-US" sz="2400" dirty="0"/>
              <a:t>increase after a few swallows, </a:t>
            </a:r>
            <a:r>
              <a:rPr lang="en-US" sz="2400" dirty="0" smtClean="0"/>
              <a:t>which fill </a:t>
            </a:r>
            <a:r>
              <a:rPr lang="en-US" sz="2400" dirty="0"/>
              <a:t>the pouch with the food and then presses on </a:t>
            </a:r>
            <a:r>
              <a:rPr lang="en-US" sz="2400" dirty="0" smtClean="0"/>
              <a:t>the </a:t>
            </a:r>
            <a:r>
              <a:rPr lang="en-IN" sz="2400" dirty="0" smtClean="0"/>
              <a:t>esophagus).</a:t>
            </a:r>
            <a:endParaRPr lang="en-IN" sz="2400" dirty="0"/>
          </a:p>
          <a:p>
            <a:r>
              <a:rPr lang="en-IN" sz="2400" dirty="0"/>
              <a:t>Gurgling sound during swallowing.</a:t>
            </a:r>
          </a:p>
          <a:p>
            <a:r>
              <a:rPr lang="en-US" sz="2400" dirty="0" smtClean="0"/>
              <a:t>Regurgitation </a:t>
            </a:r>
            <a:r>
              <a:rPr lang="en-US" sz="2400" dirty="0"/>
              <a:t>of </a:t>
            </a:r>
            <a:r>
              <a:rPr lang="en-US" sz="2400" dirty="0" smtClean="0"/>
              <a:t>undigested </a:t>
            </a:r>
            <a:r>
              <a:rPr lang="en-US" sz="2400" dirty="0"/>
              <a:t>food at night (due to </a:t>
            </a:r>
            <a:r>
              <a:rPr lang="en-US" sz="2400" dirty="0" smtClean="0"/>
              <a:t>recumbent position</a:t>
            </a:r>
            <a:r>
              <a:rPr lang="en-US" sz="2400" dirty="0"/>
              <a:t>) results in coughing and choking.</a:t>
            </a:r>
          </a:p>
          <a:p>
            <a:r>
              <a:rPr lang="en-US" sz="2400" dirty="0" smtClean="0"/>
              <a:t>Loss </a:t>
            </a:r>
            <a:r>
              <a:rPr lang="en-US" sz="2400" dirty="0"/>
              <a:t>of weight and malnourishment.</a:t>
            </a:r>
          </a:p>
          <a:p>
            <a:r>
              <a:rPr lang="en-IN" sz="2400" dirty="0" smtClean="0"/>
              <a:t>Aspiration </a:t>
            </a:r>
            <a:r>
              <a:rPr lang="en-IN" sz="2400" dirty="0"/>
              <a:t>pneumonia</a:t>
            </a:r>
          </a:p>
        </p:txBody>
      </p:sp>
    </p:spTree>
    <p:extLst>
      <p:ext uri="{BB962C8B-B14F-4D97-AF65-F5344CB8AC3E}">
        <p14:creationId xmlns:p14="http://schemas.microsoft.com/office/powerpoint/2010/main" val="352594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610600" cy="5105400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Diagnosis</a:t>
            </a:r>
          </a:p>
          <a:p>
            <a:endParaRPr lang="en-IN" sz="2400" b="1" dirty="0"/>
          </a:p>
          <a:p>
            <a:r>
              <a:rPr lang="en-US" sz="2400" dirty="0" smtClean="0"/>
              <a:t>Barium </a:t>
            </a:r>
            <a:r>
              <a:rPr lang="en-US" sz="2400" dirty="0"/>
              <a:t>swallow will show the site and size of diverticulum.</a:t>
            </a:r>
          </a:p>
          <a:p>
            <a:r>
              <a:rPr lang="en-US" sz="2400" dirty="0" smtClean="0"/>
              <a:t>EGD </a:t>
            </a:r>
            <a:r>
              <a:rPr lang="en-US" sz="2400" dirty="0"/>
              <a:t>and nasogastric intubation are </a:t>
            </a:r>
            <a:r>
              <a:rPr lang="en-US" sz="2400" dirty="0" smtClean="0"/>
              <a:t>contraindicated because </a:t>
            </a:r>
            <a:r>
              <a:rPr lang="en-US" sz="2400" dirty="0"/>
              <a:t>of the risk of perforation of the pouch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IN" sz="2400" b="1" dirty="0"/>
          </a:p>
          <a:p>
            <a:r>
              <a:rPr lang="en-US" sz="2400" dirty="0" smtClean="0"/>
              <a:t>Diverticulectomy</a:t>
            </a:r>
            <a:r>
              <a:rPr lang="en-US" sz="2400" i="1" dirty="0" smtClean="0"/>
              <a:t> </a:t>
            </a:r>
            <a:r>
              <a:rPr lang="en-US" sz="2400" b="1" dirty="0"/>
              <a:t>(</a:t>
            </a:r>
            <a:r>
              <a:rPr lang="en-US" sz="2400" dirty="0"/>
              <a:t>Excision of pouch) or </a:t>
            </a:r>
            <a:r>
              <a:rPr lang="en-US" sz="2400" dirty="0" smtClean="0"/>
              <a:t>cricopharyngeal </a:t>
            </a:r>
            <a:r>
              <a:rPr lang="en-IN" sz="2400" dirty="0" smtClean="0"/>
              <a:t>myotomy </a:t>
            </a:r>
            <a:r>
              <a:rPr lang="en-IN" sz="2400" dirty="0"/>
              <a:t>or both.</a:t>
            </a:r>
          </a:p>
          <a:p>
            <a:r>
              <a:rPr lang="en-US" sz="2400" dirty="0" smtClean="0"/>
              <a:t>Dohlman’s </a:t>
            </a:r>
            <a:r>
              <a:rPr lang="en-US" sz="2400" dirty="0"/>
              <a:t>procedure: Endoscopic diathermy of the </a:t>
            </a:r>
            <a:r>
              <a:rPr lang="en-US" sz="2400" dirty="0" smtClean="0"/>
              <a:t>partition wall </a:t>
            </a:r>
            <a:r>
              <a:rPr lang="en-US" sz="2400" dirty="0"/>
              <a:t>between esophagus and pouch is preferred in poor </a:t>
            </a:r>
            <a:r>
              <a:rPr lang="en-US" sz="2400" dirty="0" smtClean="0"/>
              <a:t>risk </a:t>
            </a:r>
            <a:r>
              <a:rPr lang="en-IN" sz="2400" dirty="0" smtClean="0"/>
              <a:t>debilitated </a:t>
            </a:r>
            <a:r>
              <a:rPr lang="en-IN" sz="2400" dirty="0"/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38322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8763000" cy="4456176"/>
          </a:xfrm>
        </p:spPr>
        <p:txBody>
          <a:bodyPr>
            <a:noAutofit/>
          </a:bodyPr>
          <a:lstStyle/>
          <a:p>
            <a:r>
              <a:rPr lang="en-US" sz="2400" dirty="0"/>
              <a:t>The esophageal </a:t>
            </a:r>
            <a:r>
              <a:rPr lang="en-US" sz="2400" dirty="0" smtClean="0"/>
              <a:t>strictures </a:t>
            </a:r>
            <a:r>
              <a:rPr lang="en-US" sz="2400" dirty="0"/>
              <a:t>occur when its muscular layer </a:t>
            </a:r>
            <a:r>
              <a:rPr lang="en-US" sz="2400" dirty="0" smtClean="0"/>
              <a:t>is </a:t>
            </a:r>
            <a:r>
              <a:rPr lang="en-IN" sz="2400" dirty="0" smtClean="0"/>
              <a:t>damaged.</a:t>
            </a:r>
            <a:endParaRPr lang="en-US" sz="2400" dirty="0"/>
          </a:p>
          <a:p>
            <a:endParaRPr lang="en-IN" sz="2400" b="1" dirty="0" smtClean="0">
              <a:solidFill>
                <a:srgbClr val="FFFF00"/>
              </a:solidFill>
            </a:endParaRPr>
          </a:p>
          <a:p>
            <a:r>
              <a:rPr lang="en-IN" sz="2400" b="1" dirty="0" smtClean="0">
                <a:solidFill>
                  <a:srgbClr val="FFFF00"/>
                </a:solidFill>
              </a:rPr>
              <a:t>Causes</a:t>
            </a:r>
            <a:endParaRPr lang="en-IN" sz="2400" b="1" dirty="0">
              <a:solidFill>
                <a:srgbClr val="FFFF00"/>
              </a:solidFill>
            </a:endParaRPr>
          </a:p>
          <a:p>
            <a:r>
              <a:rPr lang="en-IN" sz="2400" dirty="0" smtClean="0"/>
              <a:t>Intrinsic</a:t>
            </a:r>
            <a:endParaRPr lang="en-IN" sz="2400" dirty="0"/>
          </a:p>
          <a:p>
            <a:r>
              <a:rPr lang="en-US" sz="2400" dirty="0"/>
              <a:t>Congenital</a:t>
            </a:r>
            <a:r>
              <a:rPr lang="en-US" sz="2400" i="1" dirty="0"/>
              <a:t>: </a:t>
            </a:r>
            <a:r>
              <a:rPr lang="en-US" sz="2400" dirty="0"/>
              <a:t>Common in the lower third.</a:t>
            </a:r>
          </a:p>
          <a:p>
            <a:r>
              <a:rPr lang="en-US" sz="2400" dirty="0"/>
              <a:t>Burns</a:t>
            </a:r>
            <a:r>
              <a:rPr lang="en-US" sz="2400" i="1" dirty="0"/>
              <a:t>: </a:t>
            </a:r>
            <a:r>
              <a:rPr lang="en-US" sz="2400" dirty="0"/>
              <a:t>Corrosives or hot fluids.</a:t>
            </a:r>
          </a:p>
          <a:p>
            <a:r>
              <a:rPr lang="en-US" sz="2400" dirty="0"/>
              <a:t>Trauma</a:t>
            </a:r>
            <a:r>
              <a:rPr lang="en-US" sz="2400" i="1" dirty="0"/>
              <a:t>: </a:t>
            </a:r>
            <a:r>
              <a:rPr lang="en-US" sz="2400" dirty="0"/>
              <a:t>Impacted FBs or external injuries.</a:t>
            </a:r>
          </a:p>
          <a:p>
            <a:r>
              <a:rPr lang="en-IN" sz="2400" dirty="0"/>
              <a:t>Iatrogenic:</a:t>
            </a:r>
            <a:r>
              <a:rPr lang="en-IN" sz="2400" i="1" dirty="0"/>
              <a:t> </a:t>
            </a:r>
            <a:r>
              <a:rPr lang="en-IN" sz="2400" dirty="0"/>
              <a:t>Pill-induced, postnasogastric, </a:t>
            </a:r>
            <a:r>
              <a:rPr lang="en-IN" sz="2400" dirty="0" smtClean="0"/>
              <a:t>sclerotherapy, </a:t>
            </a:r>
            <a:r>
              <a:rPr lang="en-US" sz="2400" dirty="0" smtClean="0"/>
              <a:t>radiation-induced</a:t>
            </a:r>
            <a:r>
              <a:rPr lang="en-US" sz="2400" dirty="0"/>
              <a:t>, and sites of surgical anastomosis.</a:t>
            </a:r>
          </a:p>
          <a:p>
            <a:r>
              <a:rPr lang="en-IN" sz="2400" dirty="0"/>
              <a:t>Ulcers</a:t>
            </a:r>
            <a:r>
              <a:rPr lang="en-IN" sz="2400" i="1" dirty="0"/>
              <a:t>: </a:t>
            </a:r>
            <a:r>
              <a:rPr lang="en-IN" sz="2400" dirty="0"/>
              <a:t>Reflux esophagitis, diphtheria and typhoid.</a:t>
            </a:r>
          </a:p>
          <a:p>
            <a:r>
              <a:rPr lang="en-IN" sz="2400" dirty="0" smtClean="0"/>
              <a:t>Extrinsic</a:t>
            </a:r>
            <a:endParaRPr lang="en-IN" sz="2400" dirty="0"/>
          </a:p>
          <a:p>
            <a:r>
              <a:rPr lang="en-IN" sz="2400" dirty="0"/>
              <a:t>Anomalous vessels and aneurysms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STRICTURES</a:t>
            </a:r>
          </a:p>
        </p:txBody>
      </p:sp>
    </p:spTree>
    <p:extLst>
      <p:ext uri="{BB962C8B-B14F-4D97-AF65-F5344CB8AC3E}">
        <p14:creationId xmlns:p14="http://schemas.microsoft.com/office/powerpoint/2010/main" val="1360011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Clinical </a:t>
            </a:r>
            <a:r>
              <a:rPr lang="en-IN" sz="2400" b="1" dirty="0" smtClean="0">
                <a:solidFill>
                  <a:srgbClr val="FFFF00"/>
                </a:solidFill>
              </a:rPr>
              <a:t>Features</a:t>
            </a:r>
          </a:p>
          <a:p>
            <a:endParaRPr lang="en-IN" sz="2400" b="1" dirty="0"/>
          </a:p>
          <a:p>
            <a:r>
              <a:rPr lang="en-US" sz="2400" dirty="0" smtClean="0"/>
              <a:t>Dysphagia </a:t>
            </a:r>
            <a:r>
              <a:rPr lang="en-US" sz="2400" dirty="0"/>
              <a:t>first with solid and then with liquids</a:t>
            </a:r>
          </a:p>
          <a:p>
            <a:r>
              <a:rPr lang="en-IN" sz="2400" dirty="0" smtClean="0"/>
              <a:t>Regurgitation </a:t>
            </a:r>
            <a:r>
              <a:rPr lang="en-IN" sz="2400" dirty="0"/>
              <a:t>and coughing</a:t>
            </a:r>
          </a:p>
          <a:p>
            <a:r>
              <a:rPr lang="en-IN" sz="2400" dirty="0" smtClean="0"/>
              <a:t>Malnourishment</a:t>
            </a:r>
            <a:r>
              <a:rPr lang="en-IN" sz="2400" dirty="0"/>
              <a:t>.</a:t>
            </a:r>
          </a:p>
          <a:p>
            <a:endParaRPr lang="en-IN" sz="2400" b="1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Diagnosis</a:t>
            </a:r>
          </a:p>
          <a:p>
            <a:endParaRPr lang="en-IN" sz="2400" b="1" i="1" dirty="0"/>
          </a:p>
          <a:p>
            <a:r>
              <a:rPr lang="en-US" sz="2400" dirty="0" smtClean="0"/>
              <a:t>Barium </a:t>
            </a:r>
            <a:r>
              <a:rPr lang="en-US" sz="2400" dirty="0"/>
              <a:t>swallow: Shows number, extent and severity </a:t>
            </a:r>
            <a:r>
              <a:rPr lang="en-US" sz="2400" dirty="0" smtClean="0"/>
              <a:t>of </a:t>
            </a:r>
            <a:r>
              <a:rPr lang="en-IN" sz="2400" dirty="0" smtClean="0"/>
              <a:t>strictures</a:t>
            </a:r>
            <a:r>
              <a:rPr lang="en-IN" sz="2400" dirty="0"/>
              <a:t>.</a:t>
            </a:r>
          </a:p>
          <a:p>
            <a:r>
              <a:rPr lang="en-IN" sz="2400" dirty="0" smtClean="0"/>
              <a:t>Esophagoscopy: </a:t>
            </a:r>
            <a:r>
              <a:rPr lang="en-IN" sz="2400" dirty="0"/>
              <a:t>Diagnostic and therapeutic</a:t>
            </a:r>
          </a:p>
        </p:txBody>
      </p:sp>
    </p:spTree>
    <p:extLst>
      <p:ext uri="{BB962C8B-B14F-4D97-AF65-F5344CB8AC3E}">
        <p14:creationId xmlns:p14="http://schemas.microsoft.com/office/powerpoint/2010/main" val="332699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enign strictures of esophagu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91775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047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419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Esophagoscopy </a:t>
            </a:r>
            <a:r>
              <a:rPr lang="en-US" sz="2400" dirty="0"/>
              <a:t>and prograde dilatation with </a:t>
            </a:r>
            <a:r>
              <a:rPr lang="en-US" sz="2400" dirty="0" smtClean="0"/>
              <a:t>bougies</a:t>
            </a:r>
            <a:r>
              <a:rPr lang="en-US" sz="2400" dirty="0"/>
              <a:t> </a:t>
            </a:r>
            <a:r>
              <a:rPr lang="en-US" sz="2400" dirty="0" smtClean="0"/>
              <a:t>under </a:t>
            </a:r>
            <a:r>
              <a:rPr lang="en-US" sz="2400" dirty="0"/>
              <a:t>direct vision</a:t>
            </a:r>
            <a:r>
              <a:rPr lang="en-US" sz="2400" i="1" dirty="0"/>
              <a:t>: </a:t>
            </a:r>
            <a:r>
              <a:rPr lang="en-US" sz="2400" dirty="0"/>
              <a:t>Patients usually require </a:t>
            </a:r>
            <a:r>
              <a:rPr lang="en-US" sz="2400" dirty="0" smtClean="0"/>
              <a:t>repeated </a:t>
            </a:r>
            <a:r>
              <a:rPr lang="en-IN" sz="2400" dirty="0" smtClean="0"/>
              <a:t>dilatation.</a:t>
            </a:r>
          </a:p>
          <a:p>
            <a:endParaRPr lang="en-IN" sz="2400" dirty="0" smtClean="0"/>
          </a:p>
          <a:p>
            <a:r>
              <a:rPr lang="en-US" sz="2400" dirty="0"/>
              <a:t>Gastrostomy: It provides feeding to the patient and </a:t>
            </a:r>
            <a:r>
              <a:rPr lang="en-US" sz="2400" dirty="0" smtClean="0"/>
              <a:t>offers rest </a:t>
            </a:r>
            <a:r>
              <a:rPr lang="en-US" sz="2400" dirty="0"/>
              <a:t>to the inflamed mucosa above the strictures. </a:t>
            </a:r>
            <a:r>
              <a:rPr lang="en-US" sz="2400" dirty="0" smtClean="0"/>
              <a:t>Prograde</a:t>
            </a:r>
            <a:r>
              <a:rPr lang="en-US" sz="2400" dirty="0"/>
              <a:t> </a:t>
            </a:r>
            <a:r>
              <a:rPr lang="en-US" sz="2400" dirty="0" smtClean="0"/>
              <a:t>dilatation </a:t>
            </a:r>
            <a:r>
              <a:rPr lang="en-US" sz="2400" dirty="0"/>
              <a:t>may be restored once inflammation subsides </a:t>
            </a:r>
            <a:r>
              <a:rPr lang="en-US" sz="2400" dirty="0" smtClean="0"/>
              <a:t>and </a:t>
            </a:r>
            <a:r>
              <a:rPr lang="en-IN" sz="2400" dirty="0" smtClean="0"/>
              <a:t>lumen </a:t>
            </a:r>
            <a:r>
              <a:rPr lang="en-IN" sz="2400" dirty="0"/>
              <a:t>becomes </a:t>
            </a:r>
            <a:r>
              <a:rPr lang="en-IN" sz="2400" dirty="0" smtClean="0"/>
              <a:t>visible.</a:t>
            </a:r>
          </a:p>
          <a:p>
            <a:endParaRPr lang="en-IN" sz="2400" dirty="0" smtClean="0"/>
          </a:p>
          <a:p>
            <a:r>
              <a:rPr lang="en-US" sz="2400" dirty="0"/>
              <a:t>Excision and reconstruction</a:t>
            </a:r>
            <a:r>
              <a:rPr lang="en-US" sz="2400" i="1" dirty="0"/>
              <a:t>: </a:t>
            </a:r>
            <a:r>
              <a:rPr lang="en-US" sz="2400" dirty="0"/>
              <a:t>Strictured segment is </a:t>
            </a:r>
            <a:r>
              <a:rPr lang="en-US" sz="2400" dirty="0" smtClean="0"/>
              <a:t>excised and </a:t>
            </a:r>
            <a:r>
              <a:rPr lang="en-US" sz="2400" dirty="0"/>
              <a:t>plastic reconstruction is done with stomach, colon </a:t>
            </a:r>
            <a:r>
              <a:rPr lang="en-US" sz="2400" dirty="0" smtClean="0"/>
              <a:t>or </a:t>
            </a:r>
            <a:r>
              <a:rPr lang="en-IN" sz="2400" dirty="0" smtClean="0"/>
              <a:t>jejunum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1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Hypermotility </a:t>
            </a:r>
            <a:r>
              <a:rPr lang="en-IN" sz="2400" dirty="0" smtClean="0">
                <a:solidFill>
                  <a:srgbClr val="FFFF00"/>
                </a:solidFill>
              </a:rPr>
              <a:t>disorder</a:t>
            </a:r>
          </a:p>
          <a:p>
            <a:r>
              <a:rPr lang="en-IN" sz="2400" dirty="0" smtClean="0"/>
              <a:t>Cricopharyngeal </a:t>
            </a:r>
            <a:r>
              <a:rPr lang="en-IN" sz="2400" dirty="0"/>
              <a:t>spasm, diffuse esophageal spasm, nutcracker esophagus, and </a:t>
            </a:r>
            <a:r>
              <a:rPr lang="en-IN" sz="2400" dirty="0" smtClean="0"/>
              <a:t>hypertensive lower </a:t>
            </a:r>
            <a:r>
              <a:rPr lang="en-IN" sz="2400" dirty="0"/>
              <a:t>esophageal </a:t>
            </a:r>
            <a:r>
              <a:rPr lang="en-IN" sz="2400" dirty="0" smtClean="0"/>
              <a:t>sphincter</a:t>
            </a:r>
          </a:p>
          <a:p>
            <a:endParaRPr lang="en-IN" sz="2400" dirty="0"/>
          </a:p>
          <a:p>
            <a:r>
              <a:rPr lang="en-IN" sz="2400" dirty="0" smtClean="0">
                <a:solidFill>
                  <a:srgbClr val="FFFF00"/>
                </a:solidFill>
              </a:rPr>
              <a:t>Hypomotility disorders</a:t>
            </a:r>
          </a:p>
          <a:p>
            <a:r>
              <a:rPr lang="en-IN" sz="2400" dirty="0" smtClean="0"/>
              <a:t>Cardiac </a:t>
            </a:r>
            <a:r>
              <a:rPr lang="en-IN" sz="2400" dirty="0"/>
              <a:t>achalasia, connective tissue disease (scleroderma and amyotrophic lateral </a:t>
            </a:r>
            <a:r>
              <a:rPr lang="en-IN" sz="2400" dirty="0" smtClean="0"/>
              <a:t>sclerosis) and </a:t>
            </a:r>
            <a:r>
              <a:rPr lang="en-IN" sz="2400" dirty="0"/>
              <a:t>hypoperistalsis—CREST syndrome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Motility disorders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43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There occurs incoordination between relaxation of the </a:t>
            </a:r>
            <a:r>
              <a:rPr lang="en-US" sz="2400" dirty="0" smtClean="0"/>
              <a:t>UES and </a:t>
            </a:r>
            <a:r>
              <a:rPr lang="en-US" sz="2400" dirty="0"/>
              <a:t>simultaneous contraction of the pharynx. UES fails </a:t>
            </a:r>
            <a:r>
              <a:rPr lang="en-US" sz="2400" dirty="0" smtClean="0"/>
              <a:t>to </a:t>
            </a:r>
            <a:r>
              <a:rPr lang="en-IN" sz="2400" dirty="0" smtClean="0"/>
              <a:t>relax </a:t>
            </a:r>
            <a:r>
              <a:rPr lang="en-IN" sz="2400" dirty="0"/>
              <a:t>properly.</a:t>
            </a:r>
          </a:p>
          <a:p>
            <a:endParaRPr lang="en-IN" sz="2400" b="1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Causes</a:t>
            </a:r>
            <a:endParaRPr lang="en-IN" sz="2400" b="1" dirty="0">
              <a:solidFill>
                <a:srgbClr val="FFFF00"/>
              </a:solidFill>
            </a:endParaRPr>
          </a:p>
          <a:p>
            <a:r>
              <a:rPr lang="en-IN" sz="2400" dirty="0"/>
              <a:t>. Cerebrovascular strokes</a:t>
            </a:r>
          </a:p>
          <a:p>
            <a:r>
              <a:rPr lang="en-IN" sz="2400" dirty="0"/>
              <a:t>. Parkinson’s disease</a:t>
            </a:r>
          </a:p>
          <a:p>
            <a:r>
              <a:rPr lang="en-IN" sz="2400" dirty="0"/>
              <a:t>. Bulbar polio</a:t>
            </a:r>
          </a:p>
          <a:p>
            <a:r>
              <a:rPr lang="en-IN" sz="2400" dirty="0"/>
              <a:t>. Multiple sclerosis</a:t>
            </a:r>
          </a:p>
          <a:p>
            <a:r>
              <a:rPr lang="en-IN" sz="2400" dirty="0"/>
              <a:t>. Muscular dystrophies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975360"/>
            <a:ext cx="4648200" cy="70104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CRICOPHARYNGEAL </a:t>
            </a:r>
            <a:r>
              <a:rPr lang="en-IN" sz="2400" dirty="0">
                <a:solidFill>
                  <a:srgbClr val="0070C0"/>
                </a:solidFill>
              </a:rPr>
              <a:t>SPASM</a:t>
            </a:r>
          </a:p>
        </p:txBody>
      </p:sp>
    </p:spTree>
    <p:extLst>
      <p:ext uri="{BB962C8B-B14F-4D97-AF65-F5344CB8AC3E}">
        <p14:creationId xmlns:p14="http://schemas.microsoft.com/office/powerpoint/2010/main" val="373990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e4611d7759fb9cf047844362d8a6e_gallery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5736" t="15942" r="26376" b="15950"/>
          <a:stretch/>
        </p:blipFill>
        <p:spPr>
          <a:xfrm>
            <a:off x="2895600" y="1411274"/>
            <a:ext cx="3733801" cy="53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this motility disorder of smooth muscle, there </a:t>
            </a:r>
            <a:r>
              <a:rPr lang="en-US" sz="2400" dirty="0" smtClean="0"/>
              <a:t>occur spontaneous </a:t>
            </a:r>
            <a:r>
              <a:rPr lang="en-US" sz="2400" dirty="0"/>
              <a:t>strong nonperistaltic contractions of the </a:t>
            </a:r>
            <a:r>
              <a:rPr lang="en-US" sz="2400" dirty="0" smtClean="0"/>
              <a:t>body of </a:t>
            </a:r>
            <a:r>
              <a:rPr lang="en-US" sz="2400" dirty="0"/>
              <a:t>esophagus. There occurs degeneration of nerve </a:t>
            </a:r>
            <a:r>
              <a:rPr lang="en-US" sz="2400" dirty="0" smtClean="0"/>
              <a:t>processes but </a:t>
            </a:r>
            <a:r>
              <a:rPr lang="en-US" sz="2400" dirty="0"/>
              <a:t>sphincter relaxation is normal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IN" sz="2400" b="1" dirty="0">
                <a:solidFill>
                  <a:srgbClr val="FFFF00"/>
                </a:solidFill>
              </a:rPr>
              <a:t>Clinical Features</a:t>
            </a:r>
          </a:p>
          <a:p>
            <a:r>
              <a:rPr lang="en-US" sz="2400" dirty="0"/>
              <a:t>. Sudden dysphagia and substernal chest pain </a:t>
            </a:r>
            <a:r>
              <a:rPr lang="en-US" sz="2400" dirty="0" smtClean="0"/>
              <a:t>simulating </a:t>
            </a:r>
            <a:r>
              <a:rPr lang="en-IN" sz="2400" dirty="0" smtClean="0"/>
              <a:t>angina </a:t>
            </a:r>
            <a:r>
              <a:rPr lang="en-IN" sz="2400" dirty="0"/>
              <a:t>pectoris in adults.</a:t>
            </a:r>
          </a:p>
          <a:p>
            <a:r>
              <a:rPr lang="en-US" sz="2400" dirty="0"/>
              <a:t>. Symptom improves with sublingual nitroglycerin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975360"/>
            <a:ext cx="50292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Diffuse esophageal Spasm</a:t>
            </a:r>
          </a:p>
        </p:txBody>
      </p:sp>
    </p:spTree>
    <p:extLst>
      <p:ext uri="{BB962C8B-B14F-4D97-AF65-F5344CB8AC3E}">
        <p14:creationId xmlns:p14="http://schemas.microsoft.com/office/powerpoint/2010/main" val="132110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Tracheoesophageal fistula</a:t>
            </a:r>
          </a:p>
          <a:p>
            <a:endParaRPr lang="en-US" sz="2400" dirty="0" smtClean="0"/>
          </a:p>
          <a:p>
            <a:r>
              <a:rPr lang="en-US" sz="2400" dirty="0" smtClean="0"/>
              <a:t>Esophageal Atresia</a:t>
            </a:r>
          </a:p>
          <a:p>
            <a:endParaRPr lang="en-US" sz="2400" dirty="0"/>
          </a:p>
          <a:p>
            <a:r>
              <a:rPr lang="en-US" sz="2400" dirty="0" smtClean="0"/>
              <a:t>Stricture</a:t>
            </a:r>
          </a:p>
          <a:p>
            <a:endParaRPr lang="en-US" sz="2400" dirty="0"/>
          </a:p>
          <a:p>
            <a:r>
              <a:rPr lang="en-US" sz="2400" dirty="0" smtClean="0"/>
              <a:t>Dysphagia lusoria</a:t>
            </a:r>
          </a:p>
          <a:p>
            <a:endParaRPr lang="en-US" sz="2400" dirty="0"/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Congenital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524000"/>
            <a:ext cx="8229600" cy="4075176"/>
          </a:xfrm>
        </p:spPr>
        <p:txBody>
          <a:bodyPr>
            <a:no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Diagnosis</a:t>
            </a:r>
          </a:p>
          <a:p>
            <a:r>
              <a:rPr lang="en-US" sz="2400" dirty="0" smtClean="0"/>
              <a:t>Barium </a:t>
            </a:r>
            <a:r>
              <a:rPr lang="en-US" sz="2400" dirty="0"/>
              <a:t>swallow: Shows segmented esophageal </a:t>
            </a:r>
            <a:r>
              <a:rPr lang="en-US" sz="2400" dirty="0" smtClean="0"/>
              <a:t>spasms, which appear </a:t>
            </a:r>
            <a:r>
              <a:rPr lang="en-US" sz="2400" dirty="0"/>
              <a:t>like a rosary bead or a corkscrew.</a:t>
            </a:r>
          </a:p>
          <a:p>
            <a:r>
              <a:rPr lang="en-US" sz="2400" dirty="0" smtClean="0"/>
              <a:t>Manometry</a:t>
            </a:r>
            <a:r>
              <a:rPr lang="en-US" sz="2400" dirty="0"/>
              <a:t>: Normal relaxation of the sphincter on </a:t>
            </a:r>
            <a:r>
              <a:rPr lang="en-US" sz="2400" dirty="0" smtClean="0"/>
              <a:t>swallowing and </a:t>
            </a:r>
            <a:r>
              <a:rPr lang="en-US" sz="2400" dirty="0"/>
              <a:t>strong nonperistaltic uncoordinated </a:t>
            </a:r>
            <a:r>
              <a:rPr lang="en-US" sz="2400" dirty="0" smtClean="0"/>
              <a:t>esophageal </a:t>
            </a:r>
            <a:r>
              <a:rPr lang="en-IN" sz="2400" dirty="0" smtClean="0"/>
              <a:t>contractions.</a:t>
            </a:r>
          </a:p>
          <a:p>
            <a:endParaRPr lang="en-IN" sz="2400" dirty="0"/>
          </a:p>
          <a:p>
            <a:r>
              <a:rPr lang="en-IN" sz="2400" b="1" dirty="0">
                <a:solidFill>
                  <a:srgbClr val="FFFF00"/>
                </a:solidFill>
              </a:rPr>
              <a:t>Treatment</a:t>
            </a:r>
          </a:p>
          <a:p>
            <a:r>
              <a:rPr lang="en-US" sz="2400" dirty="0" smtClean="0"/>
              <a:t>Medical</a:t>
            </a:r>
            <a:r>
              <a:rPr lang="en-US" sz="2400" i="1" dirty="0"/>
              <a:t>: </a:t>
            </a:r>
            <a:r>
              <a:rPr lang="en-US" sz="2400" dirty="0"/>
              <a:t>Calcium channel blockers and nitrates usually </a:t>
            </a:r>
            <a:r>
              <a:rPr lang="en-US" sz="2400" dirty="0" smtClean="0"/>
              <a:t>give </a:t>
            </a:r>
            <a:r>
              <a:rPr lang="en-IN" sz="2400" dirty="0" smtClean="0"/>
              <a:t>good </a:t>
            </a:r>
            <a:r>
              <a:rPr lang="en-IN" sz="2400" dirty="0"/>
              <a:t>response.</a:t>
            </a:r>
          </a:p>
          <a:p>
            <a:r>
              <a:rPr lang="en-US" sz="2400" dirty="0" smtClean="0"/>
              <a:t>Surgical</a:t>
            </a:r>
            <a:r>
              <a:rPr lang="en-US" sz="2400" i="1" dirty="0"/>
              <a:t>: </a:t>
            </a:r>
            <a:r>
              <a:rPr lang="en-US" sz="2400" dirty="0"/>
              <a:t>Dilatation of lower esophagus and </a:t>
            </a:r>
            <a:r>
              <a:rPr lang="en-US" sz="2400" dirty="0" smtClean="0"/>
              <a:t>myotomy</a:t>
            </a:r>
            <a:r>
              <a:rPr lang="en-US" sz="2400" dirty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esophagus extending from the arch of aorta to </a:t>
            </a:r>
            <a:r>
              <a:rPr lang="en-US" sz="2400" dirty="0" smtClean="0"/>
              <a:t>lower sphincter </a:t>
            </a:r>
            <a:r>
              <a:rPr lang="en-US" sz="2400" dirty="0"/>
              <a:t>is done in severe refractory cases.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38106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occur strong and high amplitude peristaltic esophageal</a:t>
            </a:r>
          </a:p>
          <a:p>
            <a:r>
              <a:rPr lang="en-US" sz="2400" dirty="0"/>
              <a:t>contractions, which can be seen in manometric studies.</a:t>
            </a:r>
          </a:p>
          <a:p>
            <a:r>
              <a:rPr lang="en-US" sz="2400" dirty="0" smtClean="0"/>
              <a:t></a:t>
            </a:r>
            <a:endParaRPr lang="en-US" sz="2400" dirty="0"/>
          </a:p>
          <a:p>
            <a:r>
              <a:rPr lang="en-US" sz="2400" dirty="0" smtClean="0"/>
              <a:t>Patients </a:t>
            </a:r>
            <a:r>
              <a:rPr lang="en-US" sz="2400" dirty="0"/>
              <a:t>present with dysphagia and substernal pain </a:t>
            </a:r>
            <a:r>
              <a:rPr lang="en-US" sz="2400" dirty="0" smtClean="0"/>
              <a:t>like </a:t>
            </a:r>
            <a:r>
              <a:rPr lang="en-IN" sz="2400" dirty="0" smtClean="0"/>
              <a:t>diffuse </a:t>
            </a:r>
            <a:r>
              <a:rPr lang="en-IN" sz="2400" dirty="0"/>
              <a:t>esophageal spasm (DES).</a:t>
            </a:r>
          </a:p>
          <a:p>
            <a:r>
              <a:rPr lang="en-US" sz="2400" dirty="0" smtClean="0"/>
              <a:t></a:t>
            </a:r>
            <a:endParaRPr lang="en-US" sz="2400" dirty="0"/>
          </a:p>
          <a:p>
            <a:r>
              <a:rPr lang="en-US" sz="2400" dirty="0" smtClean="0"/>
              <a:t>Treatment </a:t>
            </a:r>
            <a:r>
              <a:rPr lang="en-US" sz="2400" dirty="0"/>
              <a:t>is also similar to DES.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975360"/>
            <a:ext cx="44958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Nutcracker esophagus</a:t>
            </a:r>
          </a:p>
        </p:txBody>
      </p:sp>
    </p:spTree>
    <p:extLst>
      <p:ext uri="{BB962C8B-B14F-4D97-AF65-F5344CB8AC3E}">
        <p14:creationId xmlns:p14="http://schemas.microsoft.com/office/powerpoint/2010/main" val="1820473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rkscrew_esophagu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10200" y="1378527"/>
            <a:ext cx="3041904" cy="5451764"/>
          </a:xfrm>
          <a:prstGeom prst="rect">
            <a:avLst/>
          </a:prstGeom>
        </p:spPr>
      </p:pic>
      <p:pic>
        <p:nvPicPr>
          <p:cNvPr id="5" name="Picture 4" descr="220px-Korkenzieher-Ösophag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" y="1447800"/>
            <a:ext cx="308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characteristic features of this smooth muscle </a:t>
            </a:r>
            <a:r>
              <a:rPr lang="en-US" sz="2400" dirty="0" smtClean="0"/>
              <a:t>motility disorder </a:t>
            </a:r>
            <a:r>
              <a:rPr lang="en-US" sz="2400" dirty="0"/>
              <a:t>are absence of peristalsis in the body of </a:t>
            </a:r>
            <a:r>
              <a:rPr lang="en-US" sz="2400" dirty="0" smtClean="0"/>
              <a:t>esophagus and </a:t>
            </a:r>
            <a:r>
              <a:rPr lang="en-US" sz="2400" dirty="0"/>
              <a:t>high resting pressure in LES, which does not relax </a:t>
            </a:r>
            <a:r>
              <a:rPr lang="en-US" sz="2400" dirty="0" smtClean="0"/>
              <a:t>during </a:t>
            </a:r>
            <a:r>
              <a:rPr lang="en-IN" sz="2400" dirty="0" smtClean="0"/>
              <a:t>swallowing.</a:t>
            </a:r>
          </a:p>
          <a:p>
            <a:endParaRPr lang="en-US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Pathology</a:t>
            </a:r>
          </a:p>
          <a:p>
            <a:r>
              <a:rPr lang="en-IN" sz="2400" dirty="0"/>
              <a:t>Loss of ganglion cells.</a:t>
            </a:r>
          </a:p>
          <a:p>
            <a:r>
              <a:rPr lang="en-IN" sz="2400" dirty="0" smtClean="0"/>
              <a:t>Myenteric </a:t>
            </a:r>
            <a:r>
              <a:rPr lang="en-IN" sz="2400" dirty="0"/>
              <a:t>neural </a:t>
            </a:r>
            <a:r>
              <a:rPr lang="en-IN" sz="2400" dirty="0" smtClean="0"/>
              <a:t>fibrosis</a:t>
            </a:r>
          </a:p>
          <a:p>
            <a:r>
              <a:rPr lang="en-US" sz="2400" dirty="0"/>
              <a:t>Selective loss of postganglionic inhibitory </a:t>
            </a:r>
            <a:r>
              <a:rPr lang="en-US" sz="2400" dirty="0" smtClean="0"/>
              <a:t>neurons </a:t>
            </a:r>
            <a:r>
              <a:rPr lang="en-US" sz="2400" dirty="0"/>
              <a:t>in LES </a:t>
            </a:r>
            <a:r>
              <a:rPr lang="en-US" sz="2400" dirty="0" smtClean="0"/>
              <a:t>results </a:t>
            </a:r>
            <a:r>
              <a:rPr lang="en-IN" sz="2400" dirty="0" smtClean="0"/>
              <a:t>in </a:t>
            </a:r>
            <a:r>
              <a:rPr lang="en-IN" sz="2400" dirty="0"/>
              <a:t>insufficient LES </a:t>
            </a:r>
            <a:r>
              <a:rPr lang="en-IN" sz="2400" dirty="0" smtClean="0"/>
              <a:t>relaxation.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Cardiac Achalasia</a:t>
            </a:r>
          </a:p>
        </p:txBody>
      </p:sp>
    </p:spTree>
    <p:extLst>
      <p:ext uri="{BB962C8B-B14F-4D97-AF65-F5344CB8AC3E}">
        <p14:creationId xmlns:p14="http://schemas.microsoft.com/office/powerpoint/2010/main" val="1876138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3733800" cy="407517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Clinical features</a:t>
            </a:r>
          </a:p>
          <a:p>
            <a:endParaRPr lang="en-US" sz="2400" dirty="0"/>
          </a:p>
          <a:p>
            <a:r>
              <a:rPr lang="en-US" sz="2400" dirty="0" smtClean="0"/>
              <a:t>Dysphagia </a:t>
            </a:r>
            <a:r>
              <a:rPr lang="en-US" sz="2400" dirty="0"/>
              <a:t>for liquids and solids.</a:t>
            </a:r>
          </a:p>
          <a:p>
            <a:r>
              <a:rPr lang="en-US" sz="2400" dirty="0"/>
              <a:t>Regurgitation of swallowed food especially in night.</a:t>
            </a:r>
          </a:p>
          <a:p>
            <a:r>
              <a:rPr lang="en-US" sz="2400" dirty="0"/>
              <a:t>Choking and coughing awake the patient.</a:t>
            </a:r>
          </a:p>
          <a:p>
            <a:r>
              <a:rPr lang="en-IN" sz="2400" dirty="0"/>
              <a:t>Chest pain</a:t>
            </a:r>
          </a:p>
        </p:txBody>
      </p:sp>
      <p:pic>
        <p:nvPicPr>
          <p:cNvPr id="4" name="Picture 3" descr="39492d15a19818d6d413011ae31c35_big_galler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80198"/>
            <a:ext cx="4048105" cy="44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1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sz="2400" i="1" dirty="0"/>
          </a:p>
          <a:p>
            <a:r>
              <a:rPr lang="en-US" sz="2400" dirty="0"/>
              <a:t>(i) radiography (barium swallow shows dilated oesophagus with narrowed rat tail lower end), sometimes also called bird-beak appearance;</a:t>
            </a:r>
          </a:p>
          <a:p>
            <a:r>
              <a:rPr lang="en-US" sz="2400" dirty="0"/>
              <a:t>(ii) manometric studies (low pressure in the body of oesophagus and high pressure at lower sphincter and failure of the sphincter to relax)</a:t>
            </a:r>
          </a:p>
          <a:p>
            <a:r>
              <a:rPr lang="en-US" sz="2400" dirty="0"/>
              <a:t>(iii) endoscopy to exclude benign stricture or any development of carcinoma which is a common complication of this disorder.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91559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4876800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US" sz="2400" i="1" dirty="0"/>
          </a:p>
          <a:p>
            <a:r>
              <a:rPr lang="en-US" sz="2400" dirty="0" smtClean="0"/>
              <a:t>Endoscopic </a:t>
            </a:r>
            <a:r>
              <a:rPr lang="en-US" sz="2400" dirty="0"/>
              <a:t>pneumatic dilatation: It tears LES muscle </a:t>
            </a:r>
            <a:r>
              <a:rPr lang="en-US" sz="2400" dirty="0" smtClean="0"/>
              <a:t>fibers and </a:t>
            </a:r>
            <a:r>
              <a:rPr lang="en-US" sz="2400" dirty="0"/>
              <a:t>thus reduces LES pressure. Perforation occurs in 5% </a:t>
            </a:r>
            <a:r>
              <a:rPr lang="en-US" sz="2400" dirty="0" smtClean="0"/>
              <a:t>of </a:t>
            </a:r>
            <a:r>
              <a:rPr lang="en-IN" sz="2400" dirty="0" smtClean="0"/>
              <a:t>patients</a:t>
            </a:r>
            <a:r>
              <a:rPr lang="en-IN" sz="2400" dirty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Modified </a:t>
            </a:r>
            <a:r>
              <a:rPr lang="en-US" sz="2400" dirty="0"/>
              <a:t>Heller’s operation: Myotomy (incision of </a:t>
            </a:r>
            <a:r>
              <a:rPr lang="en-US" sz="2400" dirty="0" smtClean="0"/>
              <a:t>circular muscle </a:t>
            </a:r>
            <a:r>
              <a:rPr lang="en-US" sz="2400" dirty="0"/>
              <a:t>fibers) of narrowed lower portion of esophagus </a:t>
            </a:r>
            <a:r>
              <a:rPr lang="en-US" sz="2400" dirty="0" smtClean="0"/>
              <a:t>is </a:t>
            </a:r>
            <a:r>
              <a:rPr lang="en-IN" sz="2400" dirty="0" smtClean="0"/>
              <a:t>the </a:t>
            </a:r>
            <a:r>
              <a:rPr lang="en-IN" sz="2400" dirty="0"/>
              <a:t>definitive treatment.</a:t>
            </a:r>
          </a:p>
          <a:p>
            <a:endParaRPr lang="en-US" sz="2400" dirty="0" smtClean="0"/>
          </a:p>
          <a:p>
            <a:r>
              <a:rPr lang="en-US" sz="2400" dirty="0" smtClean="0"/>
              <a:t>Botulinum </a:t>
            </a:r>
            <a:r>
              <a:rPr lang="en-US" sz="2400" dirty="0"/>
              <a:t>toxin injection in LES: It block’s cholinergic </a:t>
            </a:r>
            <a:r>
              <a:rPr lang="en-US" sz="2400" dirty="0" smtClean="0"/>
              <a:t>nerves and </a:t>
            </a:r>
            <a:r>
              <a:rPr lang="en-US" sz="2400" dirty="0"/>
              <a:t>needs to be repeated every 2 years.</a:t>
            </a:r>
          </a:p>
          <a:p>
            <a:r>
              <a:rPr lang="en-US" sz="2400" dirty="0" smtClean="0"/>
              <a:t></a:t>
            </a:r>
            <a:endParaRPr lang="en-US" sz="2400" i="1" dirty="0"/>
          </a:p>
          <a:p>
            <a:r>
              <a:rPr lang="en-US" sz="2400" dirty="0" smtClean="0"/>
              <a:t>Medical</a:t>
            </a:r>
            <a:r>
              <a:rPr lang="en-US" sz="2400" dirty="0"/>
              <a:t>: Calcium channel blockers and nitrates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61552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Scleroderma affects mid and distal esophagus. The </a:t>
            </a:r>
            <a:r>
              <a:rPr lang="en-US" sz="2400" dirty="0" smtClean="0"/>
              <a:t>atrophy and </a:t>
            </a:r>
            <a:r>
              <a:rPr lang="en-US" sz="2400" dirty="0"/>
              <a:t>fibrosis of esophageal smooth muscle result in </a:t>
            </a:r>
            <a:r>
              <a:rPr lang="en-US" sz="2400" dirty="0" smtClean="0"/>
              <a:t>decrease or </a:t>
            </a:r>
            <a:r>
              <a:rPr lang="en-US" sz="2400" dirty="0"/>
              <a:t>absence of peristalsis (similar to achalasia) and </a:t>
            </a:r>
            <a:r>
              <a:rPr lang="en-US" sz="2400" dirty="0" smtClean="0"/>
              <a:t>incompetent </a:t>
            </a:r>
            <a:r>
              <a:rPr lang="en-IN" sz="2400" dirty="0" smtClean="0"/>
              <a:t>LES </a:t>
            </a:r>
            <a:r>
              <a:rPr lang="en-IN" sz="2400" dirty="0"/>
              <a:t>(opposite to achalasia</a:t>
            </a:r>
            <a:r>
              <a:rPr lang="en-IN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Clinical features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Progressive dysphagia to solids and liquids like malignancy.</a:t>
            </a:r>
          </a:p>
          <a:p>
            <a:r>
              <a:rPr lang="en-US" sz="2400" dirty="0" smtClean="0"/>
              <a:t>Features </a:t>
            </a:r>
            <a:r>
              <a:rPr lang="en-US" sz="2400" dirty="0"/>
              <a:t>of GERD due to decreased LES tone.</a:t>
            </a:r>
          </a:p>
          <a:p>
            <a:r>
              <a:rPr lang="en-IN" sz="2400" dirty="0" smtClean="0"/>
              <a:t>Cutaneous </a:t>
            </a:r>
            <a:r>
              <a:rPr lang="en-IN" sz="2400" dirty="0"/>
              <a:t>lesions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Scleroderma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5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Diagnosis</a:t>
            </a:r>
          </a:p>
          <a:p>
            <a:endParaRPr lang="en-IN" sz="2400" b="1" dirty="0">
              <a:solidFill>
                <a:srgbClr val="FFFF00"/>
              </a:solidFill>
            </a:endParaRPr>
          </a:p>
          <a:p>
            <a:r>
              <a:rPr lang="en-US" sz="2400" dirty="0" smtClean="0"/>
              <a:t>Barium </a:t>
            </a:r>
            <a:r>
              <a:rPr lang="en-US" sz="2400" dirty="0"/>
              <a:t>swallow: Dilation and absence of peristalsis in </a:t>
            </a:r>
            <a:r>
              <a:rPr lang="en-US" sz="2400" dirty="0" smtClean="0"/>
              <a:t>distal </a:t>
            </a:r>
            <a:r>
              <a:rPr lang="en-IN" sz="2400" dirty="0" smtClean="0"/>
              <a:t>two-third </a:t>
            </a:r>
            <a:r>
              <a:rPr lang="en-IN" sz="2400" dirty="0"/>
              <a:t>of the esophagus.</a:t>
            </a:r>
          </a:p>
          <a:p>
            <a:r>
              <a:rPr lang="en-US" sz="2400" dirty="0" smtClean="0"/>
              <a:t>Motility </a:t>
            </a:r>
            <a:r>
              <a:rPr lang="en-US" sz="2400" dirty="0"/>
              <a:t>studies: Decreased smooth muscle contraction.</a:t>
            </a:r>
          </a:p>
          <a:p>
            <a:endParaRPr lang="en-IN" sz="2400" b="1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IN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No effective treatment except antireflux therapy.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05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686800" cy="4075176"/>
          </a:xfrm>
        </p:spPr>
        <p:txBody>
          <a:bodyPr>
            <a:noAutofit/>
          </a:bodyPr>
          <a:lstStyle/>
          <a:p>
            <a:r>
              <a:rPr lang="en-US" sz="2400" dirty="0"/>
              <a:t>It refers to displacement of stomach into the chest </a:t>
            </a:r>
            <a:r>
              <a:rPr lang="en-US" sz="2400" dirty="0" smtClean="0"/>
              <a:t>through the </a:t>
            </a:r>
            <a:r>
              <a:rPr lang="en-US" sz="2400" dirty="0"/>
              <a:t>diaphragm. It is common in elderly patients above </a:t>
            </a:r>
            <a:r>
              <a:rPr lang="en-US" sz="2400" dirty="0" smtClean="0"/>
              <a:t>40 </a:t>
            </a:r>
            <a:r>
              <a:rPr lang="en-IN" sz="2400" dirty="0" smtClean="0"/>
              <a:t>years </a:t>
            </a:r>
            <a:r>
              <a:rPr lang="en-IN" sz="2400" dirty="0"/>
              <a:t>of age</a:t>
            </a:r>
            <a:r>
              <a:rPr lang="en-IN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Sliding hiatus hernia: Raised intra-abdominal pressure </a:t>
            </a:r>
            <a:r>
              <a:rPr lang="en-US" sz="2400" dirty="0" smtClean="0"/>
              <a:t>can push </a:t>
            </a:r>
            <a:r>
              <a:rPr lang="en-US" sz="2400" dirty="0"/>
              <a:t>the stomach into the thorax in the line of esophagus.</a:t>
            </a:r>
          </a:p>
          <a:p>
            <a:r>
              <a:rPr lang="en-US" sz="2400" dirty="0"/>
              <a:t>Clinical features: Features of reflux esophagitis can </a:t>
            </a:r>
            <a:r>
              <a:rPr lang="en-US" sz="2400" dirty="0" smtClean="0"/>
              <a:t>cause </a:t>
            </a:r>
            <a:r>
              <a:rPr lang="en-IN" sz="2400" dirty="0" smtClean="0"/>
              <a:t>ulceration</a:t>
            </a:r>
            <a:r>
              <a:rPr lang="en-IN" sz="2400" dirty="0"/>
              <a:t>, stenosis and hematemesis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US" sz="2400" dirty="0" smtClean="0"/>
              <a:t>Paraesophageal or </a:t>
            </a:r>
            <a:r>
              <a:rPr lang="en-US" sz="2400" dirty="0"/>
              <a:t>rolling hiatus hernia: </a:t>
            </a:r>
            <a:r>
              <a:rPr lang="en-US" sz="2400" dirty="0" smtClean="0"/>
              <a:t>A part </a:t>
            </a:r>
            <a:r>
              <a:rPr lang="en-US" sz="2400" dirty="0"/>
              <a:t>of the </a:t>
            </a:r>
            <a:r>
              <a:rPr lang="en-US" sz="2400" dirty="0" smtClean="0"/>
              <a:t>stomach </a:t>
            </a:r>
            <a:r>
              <a:rPr lang="en-US" sz="2400" dirty="0"/>
              <a:t>and its peritoneal covering </a:t>
            </a:r>
            <a:r>
              <a:rPr lang="en-US" sz="2400" dirty="0" smtClean="0"/>
              <a:t>enters into </a:t>
            </a:r>
            <a:r>
              <a:rPr lang="en-US" sz="2400" dirty="0"/>
              <a:t>the thorax by the side of esophagus. </a:t>
            </a:r>
            <a:endParaRPr lang="en-US" sz="2400" dirty="0" smtClean="0"/>
          </a:p>
          <a:p>
            <a:r>
              <a:rPr lang="en-US" sz="2400" dirty="0" smtClean="0"/>
              <a:t>Clinical </a:t>
            </a:r>
            <a:r>
              <a:rPr lang="en-US" sz="2400" dirty="0"/>
              <a:t>features: The most common symptom is </a:t>
            </a:r>
            <a:r>
              <a:rPr lang="en-US" sz="2400" dirty="0" smtClean="0"/>
              <a:t>exertional</a:t>
            </a:r>
            <a:r>
              <a:rPr lang="en-US" sz="2400" dirty="0"/>
              <a:t> </a:t>
            </a:r>
            <a:r>
              <a:rPr lang="en-US" sz="2400" dirty="0" smtClean="0"/>
              <a:t>dyspnea</a:t>
            </a:r>
            <a:r>
              <a:rPr lang="en-US" sz="2400" dirty="0"/>
              <a:t>, which is caused due to the position </a:t>
            </a:r>
            <a:r>
              <a:rPr lang="en-US" sz="2400" dirty="0" smtClean="0"/>
              <a:t>of stomach </a:t>
            </a:r>
            <a:r>
              <a:rPr lang="en-US" sz="2400" dirty="0"/>
              <a:t>in the thorax. Bleeding occurs in some patients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HIATUS HERNIA</a:t>
            </a:r>
          </a:p>
        </p:txBody>
      </p:sp>
    </p:spTree>
    <p:extLst>
      <p:ext uri="{BB962C8B-B14F-4D97-AF65-F5344CB8AC3E}">
        <p14:creationId xmlns:p14="http://schemas.microsoft.com/office/powerpoint/2010/main" val="15730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386681"/>
            <a:ext cx="8462931" cy="5395119"/>
          </a:xfrm>
        </p:spPr>
      </p:pic>
    </p:spTree>
    <p:extLst>
      <p:ext uri="{BB962C8B-B14F-4D97-AF65-F5344CB8AC3E}">
        <p14:creationId xmlns:p14="http://schemas.microsoft.com/office/powerpoint/2010/main" val="3305106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N-hiatus-hernia-perth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6834" y="1676400"/>
            <a:ext cx="9150834" cy="43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78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Pathogenesis</a:t>
            </a:r>
          </a:p>
          <a:p>
            <a:endParaRPr lang="en-IN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In Barrett’s esophagus, the normal stratified </a:t>
            </a:r>
            <a:r>
              <a:rPr lang="en-US" sz="2400" dirty="0" smtClean="0"/>
              <a:t>squamous epithelium </a:t>
            </a:r>
            <a:r>
              <a:rPr lang="en-US" sz="2400" dirty="0"/>
              <a:t>of distal esophagus is replaced by </a:t>
            </a:r>
            <a:r>
              <a:rPr lang="en-US" sz="2400" dirty="0" smtClean="0"/>
              <a:t>intestinal columnar metaplasia. </a:t>
            </a:r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predisposes to </a:t>
            </a:r>
            <a:r>
              <a:rPr lang="en-US" sz="2400" dirty="0" smtClean="0"/>
              <a:t>the development </a:t>
            </a:r>
            <a:r>
              <a:rPr lang="en-US" sz="2400" dirty="0"/>
              <a:t>of esophageal </a:t>
            </a:r>
            <a:r>
              <a:rPr lang="en-US" sz="2400" dirty="0" smtClean="0"/>
              <a:t>adenocarcinoma </a:t>
            </a:r>
            <a:r>
              <a:rPr lang="en-US" sz="2400" dirty="0"/>
              <a:t>which is more likely </a:t>
            </a:r>
            <a:r>
              <a:rPr lang="en-US" sz="2400" dirty="0" smtClean="0"/>
              <a:t>seen in</a:t>
            </a:r>
            <a:endParaRPr lang="en-US" sz="2400" dirty="0"/>
          </a:p>
          <a:p>
            <a:r>
              <a:rPr lang="en-US" sz="2400" dirty="0"/>
              <a:t>. Barrett is more than 8 cm long</a:t>
            </a:r>
          </a:p>
          <a:p>
            <a:r>
              <a:rPr lang="en-IN" sz="2400" dirty="0"/>
              <a:t>. Presence of dysplasia</a:t>
            </a:r>
          </a:p>
          <a:p>
            <a:r>
              <a:rPr lang="en-IN" sz="2400" dirty="0"/>
              <a:t>. Smoking</a:t>
            </a:r>
            <a:r>
              <a:rPr lang="en-IN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Diagnosis</a:t>
            </a:r>
            <a:r>
              <a:rPr lang="en-US" sz="2400" dirty="0" smtClean="0"/>
              <a:t> : Upper GI endoscopy &amp;  Ba swallow 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BARRETT’S ESOPHAGUS</a:t>
            </a:r>
          </a:p>
        </p:txBody>
      </p:sp>
    </p:spTree>
    <p:extLst>
      <p:ext uri="{BB962C8B-B14F-4D97-AF65-F5344CB8AC3E}">
        <p14:creationId xmlns:p14="http://schemas.microsoft.com/office/powerpoint/2010/main" val="3997224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Antireflux therapy</a:t>
            </a:r>
            <a:endParaRPr lang="en-US" sz="2400" dirty="0"/>
          </a:p>
          <a:p>
            <a:r>
              <a:rPr lang="en-US" sz="2400" dirty="0" smtClean="0"/>
              <a:t>EGD </a:t>
            </a:r>
            <a:r>
              <a:rPr lang="en-US" sz="2400" dirty="0"/>
              <a:t>surveillance</a:t>
            </a:r>
            <a:r>
              <a:rPr lang="en-US" sz="2400" i="1" dirty="0"/>
              <a:t>: </a:t>
            </a:r>
            <a:r>
              <a:rPr lang="en-US" sz="2400" dirty="0"/>
              <a:t>These patients need regular </a:t>
            </a:r>
            <a:r>
              <a:rPr lang="en-US" sz="2400" dirty="0" smtClean="0"/>
              <a:t>endoscopic surveillance </a:t>
            </a:r>
            <a:r>
              <a:rPr lang="en-US" sz="2400" dirty="0"/>
              <a:t>to detect dysplasia and adenocarcinoma at </a:t>
            </a:r>
            <a:r>
              <a:rPr lang="en-US" sz="2400" dirty="0" smtClean="0"/>
              <a:t>an earlier </a:t>
            </a:r>
            <a:r>
              <a:rPr lang="en-US" sz="2400" dirty="0"/>
              <a:t>and curable </a:t>
            </a:r>
            <a:r>
              <a:rPr lang="en-US" sz="2400" dirty="0" smtClean="0"/>
              <a:t>stage</a:t>
            </a:r>
            <a:r>
              <a:rPr lang="en-IN" sz="2400" dirty="0" smtClean="0"/>
              <a:t>.</a:t>
            </a:r>
            <a:endParaRPr lang="en-IN" sz="2400" dirty="0"/>
          </a:p>
          <a:p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/>
              <a:t>dysplasia: Every 3 years.</a:t>
            </a:r>
          </a:p>
          <a:p>
            <a:r>
              <a:rPr lang="en-US" sz="2400" dirty="0"/>
              <a:t>Low-grade dysplasia: Every 1 year until no dysplasia.</a:t>
            </a:r>
          </a:p>
          <a:p>
            <a:r>
              <a:rPr lang="en-IN" sz="2400" dirty="0"/>
              <a:t>High-grade dysplasia:</a:t>
            </a:r>
          </a:p>
          <a:p>
            <a:r>
              <a:rPr lang="en-IN" sz="2400" dirty="0" smtClean="0"/>
              <a:t>Focal</a:t>
            </a:r>
            <a:r>
              <a:rPr lang="en-IN" sz="2400" dirty="0"/>
              <a:t>: Every 3 </a:t>
            </a:r>
            <a:r>
              <a:rPr lang="en-IN" sz="2400" dirty="0" smtClean="0"/>
              <a:t>months.</a:t>
            </a:r>
          </a:p>
          <a:p>
            <a:r>
              <a:rPr lang="en-US" sz="2400" dirty="0" smtClean="0"/>
              <a:t>Multifocal</a:t>
            </a:r>
            <a:r>
              <a:rPr lang="en-US" sz="2400" dirty="0"/>
              <a:t>: Esophagectomy, ablation therapy, or</a:t>
            </a:r>
          </a:p>
          <a:p>
            <a:r>
              <a:rPr lang="en-IN" sz="2400" dirty="0"/>
              <a:t>esophageal mucosal resection.</a:t>
            </a:r>
          </a:p>
        </p:txBody>
      </p:sp>
    </p:spTree>
    <p:extLst>
      <p:ext uri="{BB962C8B-B14F-4D97-AF65-F5344CB8AC3E}">
        <p14:creationId xmlns:p14="http://schemas.microsoft.com/office/powerpoint/2010/main" val="2884833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4075176"/>
          </a:xfrm>
        </p:spPr>
        <p:txBody>
          <a:bodyPr>
            <a:noAutofit/>
          </a:bodyPr>
          <a:lstStyle/>
          <a:p>
            <a:r>
              <a:rPr lang="en-US" sz="2400" dirty="0"/>
              <a:t>It is a web-like mucosal ring, which is seen at the SCJ </a:t>
            </a:r>
            <a:r>
              <a:rPr lang="en-US" sz="2400" dirty="0" smtClean="0"/>
              <a:t>or </a:t>
            </a:r>
            <a:r>
              <a:rPr lang="en-IN" sz="2400" dirty="0" smtClean="0"/>
              <a:t>proximal </a:t>
            </a:r>
            <a:r>
              <a:rPr lang="en-IN" sz="2400" dirty="0"/>
              <a:t>to LES.</a:t>
            </a:r>
          </a:p>
          <a:p>
            <a:r>
              <a:rPr lang="en-US" sz="2400" dirty="0" smtClean="0"/>
              <a:t></a:t>
            </a:r>
            <a:endParaRPr lang="en-US" sz="2400" i="1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Clinical </a:t>
            </a:r>
            <a:r>
              <a:rPr lang="en-US" sz="2400" dirty="0">
                <a:solidFill>
                  <a:srgbClr val="FFFF00"/>
                </a:solidFill>
              </a:rPr>
              <a:t>features</a:t>
            </a:r>
            <a:r>
              <a:rPr lang="en-US" sz="2400" dirty="0"/>
              <a:t>: It remains asymptomatic in about </a:t>
            </a:r>
            <a:r>
              <a:rPr lang="en-US" sz="2400" dirty="0" smtClean="0"/>
              <a:t>10% </a:t>
            </a:r>
            <a:r>
              <a:rPr lang="en-IN" sz="2400" dirty="0" smtClean="0"/>
              <a:t>people</a:t>
            </a:r>
            <a:r>
              <a:rPr lang="en-IN" sz="2400" dirty="0"/>
              <a:t>.</a:t>
            </a:r>
          </a:p>
          <a:p>
            <a:r>
              <a:rPr lang="en-US" sz="2400" dirty="0"/>
              <a:t>Young patient presents with episodic dysphagia </a:t>
            </a:r>
            <a:r>
              <a:rPr lang="en-US" sz="2400" dirty="0" smtClean="0"/>
              <a:t>to </a:t>
            </a:r>
            <a:r>
              <a:rPr lang="en-IN" sz="2400" dirty="0" smtClean="0"/>
              <a:t>solids </a:t>
            </a:r>
            <a:r>
              <a:rPr lang="en-IN" sz="2400" dirty="0"/>
              <a:t>and sometimes, liquids.</a:t>
            </a:r>
          </a:p>
          <a:p>
            <a:r>
              <a:rPr lang="en-US" sz="2400" dirty="0" smtClean="0"/>
              <a:t></a:t>
            </a:r>
            <a:endParaRPr lang="en-US" sz="2400" i="1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Diagnosis</a:t>
            </a:r>
            <a:r>
              <a:rPr lang="en-US" sz="2400" dirty="0"/>
              <a:t>: Barium swallow will confirm the diagnosis.</a:t>
            </a:r>
          </a:p>
          <a:p>
            <a:r>
              <a:rPr lang="en-US" sz="2400" dirty="0" smtClean="0"/>
              <a:t></a:t>
            </a:r>
            <a:endParaRPr lang="en-US" sz="2400" i="1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Treatment</a:t>
            </a:r>
            <a:r>
              <a:rPr lang="en-US" sz="2400" dirty="0"/>
              <a:t>: Pneumatic dilation is done in symptomatic patients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SCHATZKI'S RING</a:t>
            </a:r>
          </a:p>
        </p:txBody>
      </p:sp>
    </p:spTree>
    <p:extLst>
      <p:ext uri="{BB962C8B-B14F-4D97-AF65-F5344CB8AC3E}">
        <p14:creationId xmlns:p14="http://schemas.microsoft.com/office/powerpoint/2010/main" val="1613883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148tn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19400" y="1371600"/>
            <a:ext cx="3657600" cy="53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5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075176"/>
          </a:xfrm>
        </p:spPr>
        <p:txBody>
          <a:bodyPr>
            <a:noAutofit/>
          </a:bodyPr>
          <a:lstStyle/>
          <a:p>
            <a:r>
              <a:rPr lang="en-IN" sz="2400" dirty="0"/>
              <a:t>Plummer-Vinson (PV) syndrome predominantly affects </a:t>
            </a:r>
            <a:r>
              <a:rPr lang="en-IN" sz="2400" dirty="0" smtClean="0"/>
              <a:t>females </a:t>
            </a:r>
            <a:r>
              <a:rPr lang="en-US" sz="2400" dirty="0" smtClean="0"/>
              <a:t>past </a:t>
            </a:r>
            <a:r>
              <a:rPr lang="en-US" sz="2400" dirty="0"/>
              <a:t>40 years. it consists of atrophy of the </a:t>
            </a:r>
            <a:r>
              <a:rPr lang="en-US" sz="2400" dirty="0" smtClean="0"/>
              <a:t>mucous membrane </a:t>
            </a:r>
            <a:r>
              <a:rPr lang="en-US" sz="2400" dirty="0"/>
              <a:t>of the alimentary tract, subepithelial fibrosis </a:t>
            </a:r>
            <a:r>
              <a:rPr lang="en-US" sz="2400" dirty="0" smtClean="0"/>
              <a:t>in lower </a:t>
            </a:r>
            <a:r>
              <a:rPr lang="en-US" sz="2400" dirty="0"/>
              <a:t>part of laryngopharynx and iron deficiency </a:t>
            </a:r>
            <a:r>
              <a:rPr lang="en-US" sz="2400" dirty="0" smtClean="0"/>
              <a:t>anemia</a:t>
            </a:r>
          </a:p>
          <a:p>
            <a:endParaRPr lang="en-US" sz="2400" dirty="0"/>
          </a:p>
          <a:p>
            <a:r>
              <a:rPr lang="en-IN" sz="2400" b="1" dirty="0">
                <a:solidFill>
                  <a:srgbClr val="FFFF00"/>
                </a:solidFill>
              </a:rPr>
              <a:t>Clinical Features</a:t>
            </a:r>
          </a:p>
          <a:p>
            <a:r>
              <a:rPr lang="en-US" sz="2400" dirty="0"/>
              <a:t>. Dysphagia immediately after trying to swallow food</a:t>
            </a:r>
          </a:p>
          <a:p>
            <a:r>
              <a:rPr lang="en-IN" sz="2400" dirty="0"/>
              <a:t>. Iron-deficiency anemia</a:t>
            </a:r>
          </a:p>
          <a:p>
            <a:r>
              <a:rPr lang="en-IN" sz="2400" dirty="0"/>
              <a:t>. Glossitis</a:t>
            </a:r>
          </a:p>
          <a:p>
            <a:r>
              <a:rPr lang="en-IN" sz="2400" dirty="0"/>
              <a:t>. Angular stomatitis</a:t>
            </a:r>
          </a:p>
          <a:p>
            <a:r>
              <a:rPr lang="en-IN" sz="2400" dirty="0"/>
              <a:t>. Koilonychias (spooning of nails)</a:t>
            </a:r>
          </a:p>
          <a:p>
            <a:r>
              <a:rPr lang="en-IN" sz="2400" dirty="0"/>
              <a:t>. Achlorhydria.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75360"/>
            <a:ext cx="89916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PLUMMER-VINSON (PATTERSON </a:t>
            </a:r>
            <a:r>
              <a:rPr lang="en-IN" sz="2400" dirty="0" smtClean="0">
                <a:solidFill>
                  <a:srgbClr val="0070C0"/>
                </a:solidFill>
              </a:rPr>
              <a:t>BROWN-KELLY) </a:t>
            </a:r>
            <a:r>
              <a:rPr lang="en-IN" sz="2400" dirty="0">
                <a:solidFill>
                  <a:srgbClr val="0070C0"/>
                </a:solidFill>
              </a:rPr>
              <a:t>SYNDROME</a:t>
            </a:r>
          </a:p>
        </p:txBody>
      </p:sp>
    </p:spTree>
    <p:extLst>
      <p:ext uri="{BB962C8B-B14F-4D97-AF65-F5344CB8AC3E}">
        <p14:creationId xmlns:p14="http://schemas.microsoft.com/office/powerpoint/2010/main" val="2026177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Functional disorder with no true dysphagia.</a:t>
            </a:r>
          </a:p>
          <a:p>
            <a:r>
              <a:rPr lang="en-US" sz="2400" dirty="0" smtClean="0"/>
              <a:t>Patient </a:t>
            </a:r>
            <a:r>
              <a:rPr lang="en-US" sz="2400" dirty="0"/>
              <a:t>complains of “lump” in the throat. The feeling </a:t>
            </a:r>
            <a:r>
              <a:rPr lang="en-US" sz="2400" dirty="0" smtClean="0"/>
              <a:t>of lump </a:t>
            </a:r>
            <a:r>
              <a:rPr lang="en-US" sz="2400" dirty="0"/>
              <a:t>is more marked between the meals when </a:t>
            </a:r>
            <a:r>
              <a:rPr lang="en-US" sz="2400" dirty="0" smtClean="0"/>
              <a:t>patient voluntarily </a:t>
            </a:r>
            <a:r>
              <a:rPr lang="en-US" sz="2400" dirty="0"/>
              <a:t>and consciously swallows the saliva.</a:t>
            </a:r>
          </a:p>
          <a:p>
            <a:r>
              <a:rPr lang="en-US" sz="2400" dirty="0" smtClean="0"/>
              <a:t>There </a:t>
            </a:r>
            <a:r>
              <a:rPr lang="en-US" sz="2400" dirty="0"/>
              <a:t>is no difficulty in swallowing food.</a:t>
            </a:r>
          </a:p>
          <a:p>
            <a:r>
              <a:rPr lang="en-US" sz="2400" dirty="0" smtClean="0"/>
              <a:t>Patient </a:t>
            </a:r>
            <a:r>
              <a:rPr lang="en-US" sz="2400" dirty="0"/>
              <a:t>usually has fear of throat cancer.</a:t>
            </a:r>
          </a:p>
          <a:p>
            <a:endParaRPr lang="en-US" sz="2400" dirty="0" smtClean="0"/>
          </a:p>
          <a:p>
            <a:r>
              <a:rPr lang="en-US" sz="2400" dirty="0" smtClean="0"/>
              <a:t>Clinical </a:t>
            </a:r>
            <a:r>
              <a:rPr lang="en-US" sz="2400" dirty="0"/>
              <a:t>examination of the pharynx and larynx is normal.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Management</a:t>
            </a:r>
            <a:r>
              <a:rPr lang="en-US" sz="2400" i="1" dirty="0"/>
              <a:t>: </a:t>
            </a:r>
            <a:r>
              <a:rPr lang="en-US" sz="2400" dirty="0"/>
              <a:t>Rule out any organic cause and reassure </a:t>
            </a:r>
            <a:r>
              <a:rPr lang="en-US" sz="2400" dirty="0" smtClean="0"/>
              <a:t>the </a:t>
            </a:r>
            <a:r>
              <a:rPr lang="en-IN" sz="2400" dirty="0" smtClean="0"/>
              <a:t>patient</a:t>
            </a:r>
            <a:r>
              <a:rPr lang="en-IN" sz="24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975360"/>
            <a:ext cx="67818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GLOBUS HYSTERICUS PHARYN GEUS</a:t>
            </a:r>
          </a:p>
        </p:txBody>
      </p:sp>
    </p:spTree>
    <p:extLst>
      <p:ext uri="{BB962C8B-B14F-4D97-AF65-F5344CB8AC3E}">
        <p14:creationId xmlns:p14="http://schemas.microsoft.com/office/powerpoint/2010/main" val="2510801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Neoplasms of esophagus are rare and those found </a:t>
            </a:r>
            <a:r>
              <a:rPr lang="en-US" sz="2400" dirty="0" smtClean="0"/>
              <a:t>are </a:t>
            </a:r>
            <a:r>
              <a:rPr lang="en-IN" sz="2400" dirty="0" smtClean="0"/>
              <a:t>usually </a:t>
            </a:r>
            <a:r>
              <a:rPr lang="en-IN" sz="2400" dirty="0"/>
              <a:t>malignant.</a:t>
            </a:r>
          </a:p>
          <a:p>
            <a:r>
              <a:rPr lang="en-US" sz="2400" dirty="0" smtClean="0"/>
              <a:t>Leiomyoma </a:t>
            </a:r>
            <a:r>
              <a:rPr lang="en-US" sz="2400" dirty="0"/>
              <a:t>arises from the smooth muscle of </a:t>
            </a:r>
            <a:r>
              <a:rPr lang="en-US" sz="2400" dirty="0" smtClean="0"/>
              <a:t>esophagus wall</a:t>
            </a:r>
            <a:r>
              <a:rPr lang="en-US" sz="2400" dirty="0"/>
              <a:t>. It accounts for two-third of all benign neoplasms.</a:t>
            </a:r>
          </a:p>
          <a:p>
            <a:r>
              <a:rPr lang="en-US" sz="2400" dirty="0" smtClean="0"/>
              <a:t>Other </a:t>
            </a:r>
            <a:r>
              <a:rPr lang="en-US" sz="2400" dirty="0"/>
              <a:t>benign tumors include mucosal polyps, </a:t>
            </a:r>
            <a:r>
              <a:rPr lang="en-US" sz="2400" dirty="0" smtClean="0"/>
              <a:t>lipomas, </a:t>
            </a:r>
            <a:r>
              <a:rPr lang="en-IN" sz="2400" dirty="0" smtClean="0"/>
              <a:t>fibromas </a:t>
            </a:r>
            <a:r>
              <a:rPr lang="en-IN" sz="2400" dirty="0"/>
              <a:t>and hemangiomas.</a:t>
            </a:r>
          </a:p>
          <a:p>
            <a:r>
              <a:rPr lang="en-US" sz="2400" dirty="0" smtClean="0"/>
              <a:t>They </a:t>
            </a:r>
            <a:r>
              <a:rPr lang="en-US" sz="2400" dirty="0"/>
              <a:t>are usually pedunculated and seen in the </a:t>
            </a:r>
            <a:r>
              <a:rPr lang="en-US" sz="2400" dirty="0" smtClean="0"/>
              <a:t>esophageal </a:t>
            </a:r>
            <a:r>
              <a:rPr lang="en-IN" sz="2400" dirty="0" smtClean="0"/>
              <a:t>lumen</a:t>
            </a:r>
            <a:r>
              <a:rPr lang="en-IN" sz="2400" dirty="0"/>
              <a:t>.</a:t>
            </a:r>
          </a:p>
          <a:p>
            <a:r>
              <a:rPr lang="en-US" sz="2400" dirty="0" smtClean="0"/>
              <a:t>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Treatment</a:t>
            </a:r>
            <a:r>
              <a:rPr lang="en-US" sz="2400" i="1" dirty="0"/>
              <a:t>: </a:t>
            </a:r>
            <a:r>
              <a:rPr lang="en-US" sz="2400" dirty="0"/>
              <a:t>Endoscopic removal is not done because </a:t>
            </a:r>
            <a:r>
              <a:rPr lang="en-US" sz="2400" dirty="0" smtClean="0"/>
              <a:t>of the </a:t>
            </a:r>
            <a:r>
              <a:rPr lang="en-US" sz="2400" dirty="0"/>
              <a:t>fear of perforation. They need surgical excision </a:t>
            </a:r>
            <a:r>
              <a:rPr lang="en-US" sz="2400" dirty="0" smtClean="0"/>
              <a:t>with </a:t>
            </a:r>
            <a:r>
              <a:rPr lang="en-IN" sz="2400" dirty="0" smtClean="0"/>
              <a:t>external </a:t>
            </a:r>
            <a:r>
              <a:rPr lang="en-IN" sz="2400" dirty="0"/>
              <a:t>approach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Benign Neoplasms</a:t>
            </a:r>
          </a:p>
        </p:txBody>
      </p:sp>
    </p:spTree>
    <p:extLst>
      <p:ext uri="{BB962C8B-B14F-4D97-AF65-F5344CB8AC3E}">
        <p14:creationId xmlns:p14="http://schemas.microsoft.com/office/powerpoint/2010/main" val="1752011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020824"/>
            <a:ext cx="8686800" cy="445617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Incidence of esophageal malignancy is </a:t>
            </a:r>
            <a:r>
              <a:rPr lang="en-US" sz="2400" dirty="0" smtClean="0"/>
              <a:t>high in </a:t>
            </a:r>
            <a:r>
              <a:rPr lang="en-US" sz="2400" dirty="0"/>
              <a:t>China, Japan, USSR and South Africa. It constitutes 3.6% (in </a:t>
            </a:r>
            <a:r>
              <a:rPr lang="en-US" sz="2400" dirty="0" smtClean="0"/>
              <a:t>affluent class</a:t>
            </a:r>
            <a:r>
              <a:rPr lang="en-US" sz="2400" dirty="0"/>
              <a:t>) and 9.13% (in poor class) of all body cancers in </a:t>
            </a:r>
            <a:r>
              <a:rPr lang="en-US" sz="2400" dirty="0" smtClean="0"/>
              <a:t>India.</a:t>
            </a:r>
          </a:p>
          <a:p>
            <a:endParaRPr lang="en-US" sz="2400" dirty="0"/>
          </a:p>
          <a:p>
            <a:r>
              <a:rPr lang="en-US" sz="2400" dirty="0"/>
              <a:t>Squamous cell carcinoma: Usually occurs in proximal </a:t>
            </a:r>
            <a:r>
              <a:rPr lang="en-US" sz="2400" dirty="0" smtClean="0"/>
              <a:t>two third </a:t>
            </a:r>
            <a:r>
              <a:rPr lang="en-IN" sz="2400" dirty="0" smtClean="0"/>
              <a:t>of </a:t>
            </a:r>
            <a:r>
              <a:rPr lang="en-IN" sz="2400" dirty="0"/>
              <a:t>esophagus.</a:t>
            </a:r>
          </a:p>
          <a:p>
            <a:r>
              <a:rPr lang="en-IN" sz="2400" dirty="0"/>
              <a:t>Black </a:t>
            </a:r>
            <a:r>
              <a:rPr lang="en-IN" sz="2400" dirty="0" smtClean="0"/>
              <a:t>males, Smoking </a:t>
            </a:r>
            <a:r>
              <a:rPr lang="en-IN" sz="2400" dirty="0"/>
              <a:t>and alcohol </a:t>
            </a:r>
            <a:r>
              <a:rPr lang="en-IN" sz="2400" dirty="0" smtClean="0"/>
              <a:t>consumption, </a:t>
            </a:r>
            <a:r>
              <a:rPr lang="en-US" sz="2400" dirty="0" smtClean="0"/>
              <a:t>Chewing </a:t>
            </a:r>
            <a:r>
              <a:rPr lang="en-US" sz="2400" dirty="0"/>
              <a:t>of Paan, Sopari and </a:t>
            </a:r>
            <a:r>
              <a:rPr lang="en-US" sz="2400" dirty="0" smtClean="0"/>
              <a:t>tobacco, Diet </a:t>
            </a:r>
            <a:r>
              <a:rPr lang="en-US" sz="2400" dirty="0"/>
              <a:t>rich in nitrates and pickled </a:t>
            </a:r>
            <a:r>
              <a:rPr lang="en-US" sz="2400" dirty="0" smtClean="0"/>
              <a:t>vegetables.</a:t>
            </a:r>
          </a:p>
          <a:p>
            <a:endParaRPr lang="en-US" sz="2400" dirty="0"/>
          </a:p>
          <a:p>
            <a:r>
              <a:rPr lang="en-US" sz="2400" dirty="0"/>
              <a:t>Adenocarcinoma: Usually occurs in distal one-third </a:t>
            </a:r>
            <a:r>
              <a:rPr lang="en-US" sz="2400" dirty="0" smtClean="0"/>
              <a:t>esophagus </a:t>
            </a:r>
            <a:r>
              <a:rPr lang="en-IN" sz="2400" dirty="0" smtClean="0"/>
              <a:t>and </a:t>
            </a:r>
            <a:r>
              <a:rPr lang="en-IN" sz="2400" dirty="0"/>
              <a:t>GEJ.</a:t>
            </a:r>
          </a:p>
          <a:p>
            <a:r>
              <a:rPr lang="en-IN" sz="2400" dirty="0"/>
              <a:t>White </a:t>
            </a:r>
            <a:r>
              <a:rPr lang="en-IN" sz="2400" dirty="0" smtClean="0"/>
              <a:t>males, GERD </a:t>
            </a:r>
            <a:r>
              <a:rPr lang="en-IN" sz="2400" dirty="0"/>
              <a:t>and Barrett’s </a:t>
            </a:r>
            <a:r>
              <a:rPr lang="en-IN" sz="2400" dirty="0" smtClean="0"/>
              <a:t>esophagus, Hiatus hernia.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Carcinoma Esophagus</a:t>
            </a:r>
          </a:p>
        </p:txBody>
      </p:sp>
    </p:spTree>
    <p:extLst>
      <p:ext uri="{BB962C8B-B14F-4D97-AF65-F5344CB8AC3E}">
        <p14:creationId xmlns:p14="http://schemas.microsoft.com/office/powerpoint/2010/main" val="519498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Spread of Carcinoma : Direct, Lymphatic, Blood borne.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Clinical </a:t>
            </a:r>
            <a:r>
              <a:rPr lang="en-US" sz="2400" b="1" dirty="0" smtClean="0">
                <a:solidFill>
                  <a:srgbClr val="FFFF00"/>
                </a:solidFill>
              </a:rPr>
              <a:t>Features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1. Early symptoms</a:t>
            </a:r>
          </a:p>
          <a:p>
            <a:r>
              <a:rPr lang="en-US" sz="2400" dirty="0"/>
              <a:t>2. Progressive dysphagia and emaciation</a:t>
            </a:r>
          </a:p>
          <a:p>
            <a:r>
              <a:rPr lang="en-US" sz="2400" dirty="0"/>
              <a:t>3. Pain</a:t>
            </a:r>
          </a:p>
          <a:p>
            <a:r>
              <a:rPr lang="en-US" sz="2400" dirty="0"/>
              <a:t>4. Aspiration problem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9904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pPr marL="571500" indent="-571500">
              <a:buAutoNum type="romanLcParenBoth"/>
            </a:pPr>
            <a:r>
              <a:rPr lang="en-US" sz="2400" dirty="0"/>
              <a:t>ingestion of hot liquids, </a:t>
            </a:r>
          </a:p>
          <a:p>
            <a:pPr marL="571500" indent="-571500">
              <a:buAutoNum type="romanLcParenBoth"/>
            </a:pPr>
            <a:r>
              <a:rPr lang="en-US" sz="2400" dirty="0"/>
              <a:t>ingestion of caustic or corrosive agents, </a:t>
            </a:r>
          </a:p>
          <a:p>
            <a:pPr marL="571500" indent="-571500">
              <a:buAutoNum type="romanLcParenBoth"/>
            </a:pPr>
            <a:r>
              <a:rPr lang="en-US" sz="2400" dirty="0"/>
              <a:t> laceration due to swallowed foreign body, or trauma </a:t>
            </a:r>
            <a:r>
              <a:rPr lang="en-US" sz="2400" dirty="0" smtClean="0"/>
              <a:t>of esophagoscopy, </a:t>
            </a:r>
            <a:endParaRPr lang="en-US" sz="2400" dirty="0"/>
          </a:p>
          <a:p>
            <a:pPr marL="571500" indent="-571500">
              <a:buAutoNum type="romanLcParenBoth"/>
            </a:pPr>
            <a:r>
              <a:rPr lang="en-US" sz="2400" dirty="0"/>
              <a:t> monilial infection of </a:t>
            </a:r>
            <a:r>
              <a:rPr lang="en-US" sz="2400" dirty="0" smtClean="0"/>
              <a:t>esophagus </a:t>
            </a:r>
            <a:r>
              <a:rPr lang="en-US" sz="2400" dirty="0"/>
              <a:t>from thrush in the oral cavity</a:t>
            </a:r>
          </a:p>
          <a:p>
            <a:pPr marL="571500" indent="-571500">
              <a:buAutoNum type="romanLcParenBoth"/>
            </a:pPr>
            <a:r>
              <a:rPr lang="en-US" sz="2400" dirty="0"/>
              <a:t>systemic disorder like pemphigus</a:t>
            </a:r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Acute esophagitis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4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07517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1</a:t>
            </a:r>
            <a:r>
              <a:rPr lang="en-US" sz="2400" dirty="0"/>
              <a:t>. Barium swallow. It shows narrow and irregular oesophageal lumen, without proximal dilatation of the </a:t>
            </a:r>
            <a:r>
              <a:rPr lang="en-US" sz="2400" dirty="0" smtClean="0"/>
              <a:t>esophagus.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smtClean="0"/>
              <a:t>Esophagoscopy. </a:t>
            </a:r>
            <a:r>
              <a:rPr lang="en-US" sz="2400" dirty="0"/>
              <a:t>Useful to see the site of involvement, extent of the lesion and to take biopsy. Flexible </a:t>
            </a:r>
            <a:r>
              <a:rPr lang="en-US" sz="2400" dirty="0" smtClean="0"/>
              <a:t>fiber-optic esophagoscopy </a:t>
            </a:r>
            <a:r>
              <a:rPr lang="en-US" sz="2400" dirty="0"/>
              <a:t>obviates the need for general </a:t>
            </a:r>
            <a:r>
              <a:rPr lang="en-US" sz="2400" dirty="0" smtClean="0"/>
              <a:t>anesthesia </a:t>
            </a:r>
            <a:r>
              <a:rPr lang="en-US" sz="2400" dirty="0"/>
              <a:t>and gives a magnified view.</a:t>
            </a:r>
          </a:p>
          <a:p>
            <a:r>
              <a:rPr lang="en-US" sz="2400" dirty="0"/>
              <a:t>3. Bronchoscopy. It helps to evaluate any extension of growth into the trachea and bronchi.</a:t>
            </a:r>
          </a:p>
          <a:p>
            <a:r>
              <a:rPr lang="en-US" sz="2400" dirty="0"/>
              <a:t>4. CT scan. It is useful to assess the extent of disease and nodal metastases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10281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8839200" cy="407517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Treatment</a:t>
            </a:r>
          </a:p>
          <a:p>
            <a:r>
              <a:rPr lang="en-US" sz="2400" dirty="0" smtClean="0"/>
              <a:t>Surgery </a:t>
            </a:r>
            <a:r>
              <a:rPr lang="en-US" sz="2400" dirty="0"/>
              <a:t>of upper two-thirds of </a:t>
            </a:r>
            <a:r>
              <a:rPr lang="en-US" sz="2400" dirty="0" smtClean="0"/>
              <a:t>esophagus </a:t>
            </a:r>
            <a:r>
              <a:rPr lang="en-US" sz="2400" dirty="0"/>
              <a:t>is difficult. Radiotherapy is the treatment of choice</a:t>
            </a:r>
          </a:p>
          <a:p>
            <a:r>
              <a:rPr lang="en-US" sz="2400" dirty="0"/>
              <a:t>Surgery is the preferred method of treatment for cancer of lower one-third.</a:t>
            </a:r>
          </a:p>
          <a:p>
            <a:r>
              <a:rPr lang="en-US" sz="2400" dirty="0"/>
              <a:t>In advanced lesions, only palliation is possible. An alternative food channel can be provided by:</a:t>
            </a:r>
          </a:p>
          <a:p>
            <a:r>
              <a:rPr lang="en-US" sz="2400" dirty="0"/>
              <a:t>1. A by-pass operation.</a:t>
            </a:r>
          </a:p>
          <a:p>
            <a:r>
              <a:rPr lang="en-US" sz="2400" dirty="0"/>
              <a:t>2. Oesophageal intubation with Celestin or Mousseau- Barbin or a similar tube.</a:t>
            </a:r>
          </a:p>
          <a:p>
            <a:r>
              <a:rPr lang="en-US" sz="2400" dirty="0"/>
              <a:t>3. Permanent gastrostomy or a feeding jejunostomy.</a:t>
            </a:r>
          </a:p>
          <a:p>
            <a:r>
              <a:rPr lang="en-US" sz="2400" dirty="0"/>
              <a:t>4. Laser surgery: Oesophageal growth is burnt with Nd: YAG laser to provide a food channel. Chemotherapy is palliative.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80797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590800"/>
            <a:ext cx="4013200" cy="59944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Thank you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0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CORROSIVE </a:t>
            </a:r>
            <a:r>
              <a:rPr lang="en-IN" sz="2400" b="1" dirty="0" smtClean="0">
                <a:solidFill>
                  <a:srgbClr val="FFFF00"/>
                </a:solidFill>
              </a:rPr>
              <a:t>BURNS</a:t>
            </a:r>
          </a:p>
          <a:p>
            <a:endParaRPr lang="en-US" sz="2400" b="1" dirty="0"/>
          </a:p>
          <a:p>
            <a:r>
              <a:rPr lang="en-US" sz="2400" dirty="0"/>
              <a:t>Acids, alkalies or other chemicals may be swallowed </a:t>
            </a:r>
            <a:r>
              <a:rPr lang="en-US" sz="2400" dirty="0" smtClean="0"/>
              <a:t>accidentally in </a:t>
            </a:r>
            <a:r>
              <a:rPr lang="en-US" sz="2400" dirty="0"/>
              <a:t>children or taken with the purpose of </a:t>
            </a:r>
            <a:r>
              <a:rPr lang="en-US" sz="2400" dirty="0" smtClean="0"/>
              <a:t>suicide </a:t>
            </a:r>
            <a:r>
              <a:rPr lang="en-IN" sz="2400" dirty="0" smtClean="0"/>
              <a:t>in adults.</a:t>
            </a:r>
          </a:p>
          <a:p>
            <a:endParaRPr lang="en-US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Pathology</a:t>
            </a:r>
          </a:p>
          <a:p>
            <a:endParaRPr lang="en-IN" sz="2400" b="1" dirty="0" smtClean="0"/>
          </a:p>
          <a:p>
            <a:r>
              <a:rPr lang="en-US" sz="2400" dirty="0" smtClean="0"/>
              <a:t>Severity : nature and duration </a:t>
            </a:r>
          </a:p>
          <a:p>
            <a:r>
              <a:rPr lang="en-US" sz="2400" dirty="0" smtClean="0"/>
              <a:t>Extent of lesion </a:t>
            </a:r>
            <a:r>
              <a:rPr lang="en-US" sz="2400" b="1" dirty="0" smtClean="0"/>
              <a:t>: </a:t>
            </a:r>
            <a:r>
              <a:rPr lang="en-US" sz="2400" dirty="0"/>
              <a:t>Alkalis are more destructive and penetrate</a:t>
            </a:r>
          </a:p>
          <a:p>
            <a:r>
              <a:rPr lang="en-IN" sz="2400" dirty="0"/>
              <a:t>deep into the esophagus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Traumatic (injury)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4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Stages</a:t>
            </a:r>
          </a:p>
          <a:p>
            <a:endParaRPr lang="en-US" sz="2400" dirty="0"/>
          </a:p>
          <a:p>
            <a:r>
              <a:rPr lang="en-US" sz="2400" dirty="0"/>
              <a:t>There are three stages of esophageal burns:</a:t>
            </a:r>
          </a:p>
          <a:p>
            <a:pPr marL="457200" indent="-457200">
              <a:buAutoNum type="arabicParenBoth"/>
            </a:pPr>
            <a:r>
              <a:rPr lang="en-US" sz="2400" dirty="0"/>
              <a:t>Necrosis</a:t>
            </a:r>
          </a:p>
          <a:p>
            <a:pPr marL="457200" indent="-457200">
              <a:buAutoNum type="arabicParenBoth"/>
            </a:pPr>
            <a:r>
              <a:rPr lang="en-US" sz="2400" dirty="0"/>
              <a:t> Granulations (separation of slough)</a:t>
            </a:r>
          </a:p>
          <a:p>
            <a:pPr marL="457200" indent="-457200">
              <a:buAutoNum type="arabicParenBoth"/>
            </a:pPr>
            <a:r>
              <a:rPr lang="en-US" sz="2400" dirty="0"/>
              <a:t>Stricture begins at 2 weeks and continues for 2</a:t>
            </a:r>
          </a:p>
          <a:p>
            <a:r>
              <a:rPr lang="en-IN" sz="2400" dirty="0"/>
              <a:t>months or longer</a:t>
            </a:r>
          </a:p>
          <a:p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Clinical features </a:t>
            </a:r>
          </a:p>
          <a:p>
            <a:endParaRPr lang="en-US" sz="2400" dirty="0"/>
          </a:p>
          <a:p>
            <a:r>
              <a:rPr lang="en-US" sz="2400" dirty="0"/>
              <a:t>Burns, Pain, Hyper salivation, Dysphagia or odynophagia, Hoarseness &amp; stridor, Shock, mediastinitis, Acid base imbalance.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1006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709" y="1905000"/>
            <a:ext cx="2590800" cy="407517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Evaluation</a:t>
            </a:r>
          </a:p>
          <a:p>
            <a:endParaRPr lang="en-US" sz="2400" dirty="0"/>
          </a:p>
          <a:p>
            <a:r>
              <a:rPr lang="en-US" sz="2400" dirty="0" smtClean="0"/>
              <a:t>X ray chest or soft tissue neck</a:t>
            </a:r>
          </a:p>
          <a:p>
            <a:r>
              <a:rPr lang="en-US" sz="2400" dirty="0" smtClean="0"/>
              <a:t>Upper GI endoscopy</a:t>
            </a:r>
            <a:endParaRPr lang="en-US" sz="2400" dirty="0"/>
          </a:p>
          <a:p>
            <a:endParaRPr lang="en-IN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6096000" cy="31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US" sz="2400" dirty="0" smtClean="0"/>
          </a:p>
          <a:p>
            <a:r>
              <a:rPr lang="en-US" sz="2400" dirty="0" smtClean="0"/>
              <a:t>Admit in ICU</a:t>
            </a:r>
          </a:p>
          <a:p>
            <a:r>
              <a:rPr lang="en-US" sz="2400" dirty="0" smtClean="0"/>
              <a:t>Wash &amp; irrigation</a:t>
            </a:r>
          </a:p>
          <a:p>
            <a:r>
              <a:rPr lang="en-US" sz="2400" dirty="0" smtClean="0"/>
              <a:t>Feeding</a:t>
            </a:r>
          </a:p>
          <a:p>
            <a:r>
              <a:rPr lang="en-US" sz="2400" dirty="0" smtClean="0"/>
              <a:t>IV fluids &amp; electrolytes</a:t>
            </a:r>
          </a:p>
          <a:p>
            <a:r>
              <a:rPr lang="en-US" sz="2400" dirty="0" smtClean="0"/>
              <a:t>Maintain i/o chart</a:t>
            </a:r>
          </a:p>
          <a:p>
            <a:r>
              <a:rPr lang="en-US" sz="2400" dirty="0" smtClean="0"/>
              <a:t>Tracheotomy or intubation</a:t>
            </a:r>
          </a:p>
          <a:p>
            <a:r>
              <a:rPr lang="en-US" sz="2400" dirty="0" smtClean="0"/>
              <a:t>Analgesics</a:t>
            </a:r>
          </a:p>
          <a:p>
            <a:r>
              <a:rPr lang="en-US" sz="2400" dirty="0" smtClean="0"/>
              <a:t>Antibiotics &amp; steroids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17476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265</TotalTime>
  <Words>2541</Words>
  <Application>Microsoft Office PowerPoint</Application>
  <PresentationFormat>On-screen Show (4:3)</PresentationFormat>
  <Paragraphs>358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BlackTie</vt:lpstr>
      <vt:lpstr>Disorders of esophagus</vt:lpstr>
      <vt:lpstr>PowerPoint Presentation</vt:lpstr>
      <vt:lpstr>Congenital</vt:lpstr>
      <vt:lpstr>PowerPoint Presentation</vt:lpstr>
      <vt:lpstr>Acute esophagitis</vt:lpstr>
      <vt:lpstr>Traumatic (injury)</vt:lpstr>
      <vt:lpstr>PowerPoint Presentation</vt:lpstr>
      <vt:lpstr>PowerPoint Presentation</vt:lpstr>
      <vt:lpstr>PowerPoint Presentation</vt:lpstr>
      <vt:lpstr>MALLORY WEISS SYNDROME</vt:lpstr>
      <vt:lpstr>inflammatory</vt:lpstr>
      <vt:lpstr>PowerPoint Presentation</vt:lpstr>
      <vt:lpstr>PowerPoint Presentation</vt:lpstr>
      <vt:lpstr>Perforation</vt:lpstr>
      <vt:lpstr>PowerPoint Presentation</vt:lpstr>
      <vt:lpstr>PowerPoint Presentation</vt:lpstr>
      <vt:lpstr>PowerPoint Presentation</vt:lpstr>
      <vt:lpstr>Zenker’s Diverticulum</vt:lpstr>
      <vt:lpstr>PowerPoint Presentation</vt:lpstr>
      <vt:lpstr>PowerPoint Presentation</vt:lpstr>
      <vt:lpstr>PowerPoint Presentation</vt:lpstr>
      <vt:lpstr>STRICTURES</vt:lpstr>
      <vt:lpstr>PowerPoint Presentation</vt:lpstr>
      <vt:lpstr>PowerPoint Presentation</vt:lpstr>
      <vt:lpstr>PowerPoint Presentation</vt:lpstr>
      <vt:lpstr>Motility disorders</vt:lpstr>
      <vt:lpstr>CRICOPHARYNGEAL SPASM</vt:lpstr>
      <vt:lpstr>PowerPoint Presentation</vt:lpstr>
      <vt:lpstr>Diffuse esophageal Spasm</vt:lpstr>
      <vt:lpstr>PowerPoint Presentation</vt:lpstr>
      <vt:lpstr>Nutcracker esophagus</vt:lpstr>
      <vt:lpstr>PowerPoint Presentation</vt:lpstr>
      <vt:lpstr>Cardiac Achalasia</vt:lpstr>
      <vt:lpstr>PowerPoint Presentation</vt:lpstr>
      <vt:lpstr>PowerPoint Presentation</vt:lpstr>
      <vt:lpstr>PowerPoint Presentation</vt:lpstr>
      <vt:lpstr>Scleroderma</vt:lpstr>
      <vt:lpstr>PowerPoint Presentation</vt:lpstr>
      <vt:lpstr>HIATUS HERNIA</vt:lpstr>
      <vt:lpstr>PowerPoint Presentation</vt:lpstr>
      <vt:lpstr>BARRETT’S ESOPHAGUS</vt:lpstr>
      <vt:lpstr>PowerPoint Presentation</vt:lpstr>
      <vt:lpstr>SCHATZKI'S RING</vt:lpstr>
      <vt:lpstr>PowerPoint Presentation</vt:lpstr>
      <vt:lpstr>PLUMMER-VINSON (PATTERSON BROWN-KELLY) SYNDROME</vt:lpstr>
      <vt:lpstr>GLOBUS HYSTERICUS PHARYN GEUS</vt:lpstr>
      <vt:lpstr>Benign Neoplasms</vt:lpstr>
      <vt:lpstr>Carcinoma Esophagus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esophagus</dc:title>
  <dc:creator>Thanuja</dc:creator>
  <cp:lastModifiedBy>Thanuja</cp:lastModifiedBy>
  <cp:revision>31</cp:revision>
  <dcterms:created xsi:type="dcterms:W3CDTF">2006-08-16T00:00:00Z</dcterms:created>
  <dcterms:modified xsi:type="dcterms:W3CDTF">2020-05-22T06:14:46Z</dcterms:modified>
</cp:coreProperties>
</file>